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89" r:id="rId3"/>
    <p:sldId id="390" r:id="rId4"/>
    <p:sldId id="391" r:id="rId5"/>
    <p:sldId id="341" r:id="rId6"/>
    <p:sldId id="267" r:id="rId7"/>
    <p:sldId id="343" r:id="rId8"/>
    <p:sldId id="392" r:id="rId9"/>
    <p:sldId id="345" r:id="rId10"/>
    <p:sldId id="388" r:id="rId11"/>
    <p:sldId id="344" r:id="rId12"/>
    <p:sldId id="257" r:id="rId13"/>
    <p:sldId id="271" r:id="rId14"/>
    <p:sldId id="259" r:id="rId15"/>
    <p:sldId id="266" r:id="rId16"/>
    <p:sldId id="261" r:id="rId17"/>
    <p:sldId id="393" r:id="rId18"/>
    <p:sldId id="263" r:id="rId19"/>
    <p:sldId id="339" r:id="rId20"/>
    <p:sldId id="340" r:id="rId21"/>
    <p:sldId id="394" r:id="rId22"/>
    <p:sldId id="395" r:id="rId23"/>
    <p:sldId id="396" r:id="rId24"/>
    <p:sldId id="357" r:id="rId25"/>
    <p:sldId id="262" r:id="rId26"/>
    <p:sldId id="397" r:id="rId27"/>
    <p:sldId id="346" r:id="rId28"/>
    <p:sldId id="351" r:id="rId29"/>
    <p:sldId id="352" r:id="rId30"/>
    <p:sldId id="361" r:id="rId31"/>
    <p:sldId id="362" r:id="rId32"/>
    <p:sldId id="363" r:id="rId33"/>
    <p:sldId id="264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>
      <p:cViewPr varScale="1">
        <p:scale>
          <a:sx n="79" d="100"/>
          <a:sy n="79" d="100"/>
        </p:scale>
        <p:origin x="1579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056D5-EAD9-436B-BAA1-587DA2860924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EB7A5-3195-45D3-8770-B910EE244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5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EB520-0BAC-8E4A-B4AD-7230A54CEF44}" type="slidenum">
              <a:rPr lang="en-KR" smtClean="0">
                <a:uFillTx/>
              </a:rPr>
              <a:t>2</a:t>
            </a:fld>
            <a:endParaRPr lang="en-KR"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EB520-0BAC-8E4A-B4AD-7230A54CEF44}" type="slidenum">
              <a:rPr lang="en-KR" smtClean="0">
                <a:uFillTx/>
              </a:rPr>
              <a:t>3</a:t>
            </a:fld>
            <a:endParaRPr lang="en-KR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624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EB520-0BAC-8E4A-B4AD-7230A54CEF44}" type="slidenum">
              <a:rPr lang="en-KR" smtClean="0">
                <a:uFillTx/>
              </a:rPr>
              <a:t>4</a:t>
            </a:fld>
            <a:endParaRPr lang="en-KR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743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38853A8-35B7-48EA-8443-99AED8A91A07}" type="datetimeFigureOut">
              <a:rPr lang="ko-KR" altLang="en-US" smtClean="0"/>
              <a:pPr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E32C66C-C1C5-40A4-9305-FDA78DE781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tresa1018@knu.ac.k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강의개요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5juVLm8kEdGa3VABIu7HqgVJcOttDwprtu5Udv2pYZNbC1-WGAlLj26kyGhAgvMk2m223H4cqxqyGnyCT8YL-teqBhF76-INuQoPSjz2QrFH6kW_XLQJbv4C7fWnuh7wBm0C_Ld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85910"/>
            <a:ext cx="5080709" cy="21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1_dpz00FX6E18XBstQ8V1dGEc_Ct8aOOmywqjRozEMubJIXur7K9J5gamY1rV0c6ebOLD0HT3hILmnAEGR8V721GaBOBZ8YrxZK_B4sLWcrIcpU3P7MpGllHmF3T44W3bb0TKA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553" y="4120728"/>
            <a:ext cx="4947932" cy="19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E27580-79D3-4AF8-98E3-9C61AE7DA412}"/>
              </a:ext>
            </a:extLst>
          </p:cNvPr>
          <p:cNvSpPr txBox="1"/>
          <p:nvPr/>
        </p:nvSpPr>
        <p:spPr>
          <a:xfrm>
            <a:off x="1016997" y="2384797"/>
            <a:ext cx="10855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파이썬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21B20-FB26-466E-A9D3-C95DDAA8756D}"/>
              </a:ext>
            </a:extLst>
          </p:cNvPr>
          <p:cNvSpPr txBox="1"/>
          <p:nvPr/>
        </p:nvSpPr>
        <p:spPr>
          <a:xfrm>
            <a:off x="698384" y="4947931"/>
            <a:ext cx="10855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/>
              <a:t>기계어 코드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621DE85-48FC-44C4-B8D8-54F06520BDD1}"/>
              </a:ext>
            </a:extLst>
          </p:cNvPr>
          <p:cNvSpPr/>
          <p:nvPr/>
        </p:nvSpPr>
        <p:spPr>
          <a:xfrm>
            <a:off x="1056195" y="1547926"/>
            <a:ext cx="1169423" cy="506896"/>
          </a:xfrm>
          <a:prstGeom prst="wedgeRoundRectCallout">
            <a:avLst>
              <a:gd name="adj1" fmla="val 60429"/>
              <a:gd name="adj2" fmla="val 11330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tx1"/>
                </a:solidFill>
              </a:rPr>
              <a:t>나는야 </a:t>
            </a:r>
            <a:endParaRPr lang="en-US" altLang="ko-KR" sz="1350">
              <a:solidFill>
                <a:schemeClr val="tx1"/>
              </a:solidFill>
            </a:endParaRPr>
          </a:p>
          <a:p>
            <a:pPr algn="ctr"/>
            <a:r>
              <a:rPr lang="ko-KR" altLang="en-US" sz="1350">
                <a:solidFill>
                  <a:schemeClr val="tx1"/>
                </a:solidFill>
              </a:rPr>
              <a:t>프로그래머</a:t>
            </a:r>
            <a:r>
              <a:rPr lang="en-US" altLang="ko-KR" sz="1350">
                <a:solidFill>
                  <a:schemeClr val="tx1"/>
                </a:solidFill>
              </a:rPr>
              <a:t>!</a:t>
            </a:r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6EE1636B-C814-4663-A43C-A1942248261C}"/>
              </a:ext>
            </a:extLst>
          </p:cNvPr>
          <p:cNvSpPr/>
          <p:nvPr/>
        </p:nvSpPr>
        <p:spPr>
          <a:xfrm>
            <a:off x="861018" y="3867280"/>
            <a:ext cx="1364600" cy="506896"/>
          </a:xfrm>
          <a:prstGeom prst="wedgeRoundRectCallout">
            <a:avLst>
              <a:gd name="adj1" fmla="val 60654"/>
              <a:gd name="adj2" fmla="val 16982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tx1"/>
                </a:solidFill>
              </a:rPr>
              <a:t>너무 이해하기 힘들어요</a:t>
            </a:r>
            <a:r>
              <a:rPr lang="en-US" altLang="ko-KR" sz="1350">
                <a:solidFill>
                  <a:schemeClr val="tx1"/>
                </a:solidFill>
              </a:rPr>
              <a:t>!</a:t>
            </a:r>
            <a:endParaRPr lang="ko-KR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8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uido Python">
            <a:extLst>
              <a:ext uri="{FF2B5EF4-FFF2-40B4-BE49-F238E27FC236}">
                <a16:creationId xmlns:a16="http://schemas.microsoft.com/office/drawing/2014/main" id="{38F6537E-3759-4ADD-860A-2AA000008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463"/>
          <a:stretch/>
        </p:blipFill>
        <p:spPr bwMode="auto">
          <a:xfrm>
            <a:off x="5724128" y="1481061"/>
            <a:ext cx="2935817" cy="31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512" y="1628800"/>
            <a:ext cx="5688632" cy="489654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2000" b="1" dirty="0" err="1"/>
              <a:t>파이썬</a:t>
            </a:r>
            <a:r>
              <a:rPr lang="en-US" altLang="ko-KR" sz="2000" b="1" baseline="30000" dirty="0"/>
              <a:t>Python</a:t>
            </a:r>
            <a:r>
              <a:rPr lang="ko-KR" altLang="en-US" sz="2000" dirty="0"/>
              <a:t>은 </a:t>
            </a:r>
            <a:r>
              <a:rPr lang="ko-KR" altLang="en-US" sz="2000" b="1" dirty="0"/>
              <a:t>귀도 반 </a:t>
            </a:r>
            <a:r>
              <a:rPr lang="ko-KR" altLang="en-US" sz="2000" b="1" dirty="0" err="1"/>
              <a:t>로섬</a:t>
            </a:r>
            <a:r>
              <a:rPr lang="en-US" altLang="ko-KR" sz="2000" b="1" baseline="30000" dirty="0"/>
              <a:t>Guido van Rossum</a:t>
            </a:r>
            <a:r>
              <a:rPr lang="ko-KR" altLang="en-US" sz="2000" dirty="0"/>
              <a:t>이</a:t>
            </a:r>
            <a:r>
              <a:rPr lang="en-US" altLang="ko-KR" sz="2000" dirty="0"/>
              <a:t> 1991</a:t>
            </a:r>
            <a:r>
              <a:rPr lang="ko-KR" altLang="en-US" sz="2000" dirty="0"/>
              <a:t>년에 개발한 대화형 프로그래밍 언어로</a:t>
            </a:r>
            <a:r>
              <a:rPr lang="en-US" altLang="ko-KR" sz="2000" dirty="0"/>
              <a:t>, </a:t>
            </a:r>
            <a:r>
              <a:rPr lang="ko-KR" altLang="en-US" sz="2000" dirty="0"/>
              <a:t>최근 많은 인기를 얻고 있음</a:t>
            </a:r>
            <a:r>
              <a:rPr lang="en-US" altLang="ko-KR" sz="2000" dirty="0"/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000" dirty="0"/>
              <a:t>가장 큰 이유는 생산성이 뛰어나기 때문이다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파이썬을</a:t>
            </a:r>
            <a:r>
              <a:rPr lang="ko-KR" altLang="en-US" sz="2000" dirty="0"/>
              <a:t> 이용하면 간결하면서도 효율적인 프로그램을 빠르게 작성</a:t>
            </a:r>
            <a:r>
              <a:rPr lang="en-US" altLang="ko-KR" sz="2000" dirty="0"/>
              <a:t>. </a:t>
            </a:r>
          </a:p>
          <a:p>
            <a:pPr latinLnBrk="0">
              <a:lnSpc>
                <a:spcPct val="150000"/>
              </a:lnSpc>
            </a:pPr>
            <a:r>
              <a:rPr lang="ko-KR" altLang="en-US" sz="2000" dirty="0" err="1"/>
              <a:t>파이썬은</a:t>
            </a:r>
            <a:r>
              <a:rPr lang="ko-KR" altLang="en-US" sz="2000" dirty="0"/>
              <a:t> 오픈 소스이어서 무료이고 패키지들이 계속 추가되고 있어서 매일 진화하는 언어</a:t>
            </a:r>
            <a:r>
              <a:rPr lang="en-US" altLang="ko-KR" sz="2000" dirty="0"/>
              <a:t>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DDFACC1D-54A5-4517-AFF5-72CE931EFC18}"/>
              </a:ext>
            </a:extLst>
          </p:cNvPr>
          <p:cNvSpPr/>
          <p:nvPr/>
        </p:nvSpPr>
        <p:spPr>
          <a:xfrm>
            <a:off x="4847036" y="920712"/>
            <a:ext cx="1312760" cy="821631"/>
          </a:xfrm>
          <a:prstGeom prst="wedgeRoundRectCallout">
            <a:avLst>
              <a:gd name="adj1" fmla="val 29469"/>
              <a:gd name="adj2" fmla="val 874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rgbClr val="FF0000"/>
                </a:solidFill>
              </a:rPr>
              <a:t>제가 </a:t>
            </a:r>
            <a:r>
              <a:rPr lang="ko-KR" altLang="en-US" sz="1350" err="1">
                <a:solidFill>
                  <a:srgbClr val="FF0000"/>
                </a:solidFill>
              </a:rPr>
              <a:t>파이썬의</a:t>
            </a:r>
            <a:r>
              <a:rPr lang="ko-KR" altLang="en-US" sz="1350">
                <a:solidFill>
                  <a:srgbClr val="FF0000"/>
                </a:solidFill>
              </a:rPr>
              <a:t> 창시자 입니다</a:t>
            </a:r>
            <a:r>
              <a:rPr lang="en-US" altLang="ko-KR" sz="1350">
                <a:solidFill>
                  <a:srgbClr val="FF0000"/>
                </a:solidFill>
              </a:rPr>
              <a:t>!</a:t>
            </a:r>
            <a:endParaRPr lang="ko-KR" altLang="en-US" sz="1350">
              <a:solidFill>
                <a:srgbClr val="FF0000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438-218B-4267-B624-BEB2D3EF5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768" y="149155"/>
            <a:ext cx="3741018" cy="111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1622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교과</a:t>
            </a:r>
            <a:r>
              <a:rPr lang="en-US" altLang="ko-KR" sz="3500" dirty="0"/>
              <a:t> </a:t>
            </a:r>
            <a:r>
              <a:rPr lang="ko-KR" altLang="en-US" sz="3500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사물인터넷</a:t>
            </a:r>
            <a:r>
              <a:rPr lang="en-US" altLang="ko-KR" dirty="0"/>
              <a:t>, </a:t>
            </a:r>
            <a:r>
              <a:rPr lang="ko-KR" altLang="en-US" dirty="0" err="1"/>
              <a:t>빅데이터</a:t>
            </a:r>
            <a:r>
              <a:rPr lang="ko-KR" altLang="en-US" dirty="0"/>
              <a:t> 등 소프트웨어의 중심사회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사람들의 지식을 통해 문제해결에 필요한 아이디어 창출</a:t>
            </a:r>
            <a:r>
              <a:rPr lang="en-US" altLang="ko-KR" dirty="0"/>
              <a:t>, </a:t>
            </a:r>
            <a:r>
              <a:rPr lang="ko-KR" altLang="en-US" dirty="0"/>
              <a:t>문제해결 능력 배양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논리적 사고력과 </a:t>
            </a:r>
            <a:r>
              <a:rPr lang="ko-KR" altLang="en-US" dirty="0" err="1"/>
              <a:t>문제해결력</a:t>
            </a:r>
            <a:r>
              <a:rPr lang="ko-KR" altLang="en-US" dirty="0"/>
              <a:t> 향상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실생활 접근 가능한 언어를 통해 데이터와 코딩의 기본원리와 지식 학습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64F0C-D826-42F2-B723-A1B038C8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55448"/>
            <a:ext cx="8651304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교과정보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79DC5744-AF9B-4934-81BB-7165E2FFD995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179388" indent="-179388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 err="1">
                <a:latin typeface="+mj-ea"/>
                <a:ea typeface="+mj-ea"/>
              </a:rPr>
              <a:t>과목번호</a:t>
            </a:r>
            <a:r>
              <a:rPr kumimoji="0" lang="en-US" altLang="ko-KR" b="1" dirty="0">
                <a:latin typeface="+mj-ea"/>
                <a:ea typeface="+mj-ea"/>
              </a:rPr>
              <a:t>: CLTR0268-006</a:t>
            </a:r>
            <a:endParaRPr kumimoji="0" lang="en-US" altLang="ko-KR" dirty="0">
              <a:latin typeface="+mj-ea"/>
              <a:ea typeface="+mj-ea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>
                <a:latin typeface="+mj-ea"/>
                <a:ea typeface="+mj-ea"/>
              </a:rPr>
              <a:t>학      점</a:t>
            </a:r>
            <a:r>
              <a:rPr kumimoji="0" lang="en-US" altLang="ko-KR" b="1" dirty="0">
                <a:latin typeface="+mj-ea"/>
                <a:ea typeface="+mj-ea"/>
              </a:rPr>
              <a:t>: </a:t>
            </a:r>
            <a:r>
              <a:rPr kumimoji="0" lang="en-US" altLang="ko-KR" dirty="0">
                <a:latin typeface="+mj-ea"/>
                <a:ea typeface="+mj-ea"/>
              </a:rPr>
              <a:t>3.0</a:t>
            </a: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>
                <a:latin typeface="+mj-ea"/>
                <a:ea typeface="+mj-ea"/>
              </a:rPr>
              <a:t>시      수</a:t>
            </a:r>
            <a:r>
              <a:rPr kumimoji="0" lang="en-US" altLang="ko-KR" b="1" dirty="0">
                <a:latin typeface="+mj-ea"/>
                <a:ea typeface="+mj-ea"/>
              </a:rPr>
              <a:t>: </a:t>
            </a:r>
            <a:r>
              <a:rPr kumimoji="0" lang="en-US" altLang="ko-KR" dirty="0">
                <a:latin typeface="+mj-ea"/>
                <a:ea typeface="+mj-ea"/>
              </a:rPr>
              <a:t>2.0/2.0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b="1" dirty="0">
                <a:latin typeface="+mj-ea"/>
                <a:ea typeface="+mj-ea"/>
              </a:rPr>
              <a:t>강의시간</a:t>
            </a:r>
            <a:r>
              <a:rPr kumimoji="0" lang="en-US" altLang="ko-KR" b="1" dirty="0">
                <a:latin typeface="+mj-ea"/>
                <a:ea typeface="+mj-ea"/>
              </a:rPr>
              <a:t>: </a:t>
            </a:r>
            <a:r>
              <a:rPr kumimoji="0" lang="ko-KR" altLang="en-US" b="1" dirty="0">
                <a:latin typeface="+mj-ea"/>
                <a:ea typeface="+mj-ea"/>
              </a:rPr>
              <a:t>화 </a:t>
            </a:r>
            <a:r>
              <a:rPr kumimoji="0" lang="en-US" altLang="ko-KR" b="1" dirty="0">
                <a:latin typeface="+mj-ea"/>
                <a:ea typeface="+mj-ea"/>
              </a:rPr>
              <a:t>13-17</a:t>
            </a:r>
            <a:r>
              <a:rPr kumimoji="0" lang="ko-KR" altLang="en-US" b="1" dirty="0">
                <a:latin typeface="+mj-ea"/>
                <a:ea typeface="+mj-ea"/>
              </a:rPr>
              <a:t>시</a:t>
            </a:r>
            <a:endParaRPr kumimoji="0" lang="en-US" altLang="ko-KR" b="1" dirty="0">
              <a:latin typeface="+mj-ea"/>
              <a:ea typeface="+mj-ea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dirty="0">
                <a:latin typeface="+mj-ea"/>
                <a:ea typeface="+mj-ea"/>
              </a:rPr>
              <a:t>강의실 </a:t>
            </a:r>
            <a:r>
              <a:rPr kumimoji="0" lang="en-US" altLang="ko-KR" dirty="0">
                <a:latin typeface="+mj-ea"/>
                <a:ea typeface="+mj-ea"/>
              </a:rPr>
              <a:t>:</a:t>
            </a:r>
            <a:r>
              <a:rPr kumimoji="0" lang="ko-KR" altLang="en-US" dirty="0">
                <a:latin typeface="+mj-ea"/>
                <a:ea typeface="+mj-ea"/>
              </a:rPr>
              <a:t>도서관 및 </a:t>
            </a:r>
            <a:r>
              <a:rPr kumimoji="0" lang="en-US" altLang="ko-KR" dirty="0">
                <a:latin typeface="+mj-ea"/>
                <a:ea typeface="+mj-ea"/>
              </a:rPr>
              <a:t>10</a:t>
            </a:r>
            <a:r>
              <a:rPr kumimoji="0" lang="ko-KR" altLang="en-US" dirty="0">
                <a:latin typeface="+mj-ea"/>
                <a:ea typeface="+mj-ea"/>
              </a:rPr>
              <a:t>호관 </a:t>
            </a:r>
            <a:r>
              <a:rPr kumimoji="0" lang="en-US" altLang="ko-KR" dirty="0">
                <a:latin typeface="+mj-ea"/>
                <a:ea typeface="+mj-ea"/>
              </a:rPr>
              <a:t>310</a:t>
            </a: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latin typeface="+mn-lt"/>
              <a:ea typeface="맑은 고딕" pitchFamily="50" charset="-127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latin typeface="+mn-lt"/>
              <a:ea typeface="맑은 고딕" pitchFamily="50" charset="-127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latin typeface="+mn-lt"/>
              <a:ea typeface="맑은 고딕" pitchFamily="50" charset="-127"/>
            </a:endParaRPr>
          </a:p>
          <a:p>
            <a:pPr marL="0" lvl="1" indent="0">
              <a:lnSpc>
                <a:spcPct val="150000"/>
              </a:lnSpc>
              <a:spcBef>
                <a:spcPct val="20000"/>
              </a:spcBef>
            </a:pPr>
            <a:endParaRPr kumimoji="0" lang="en-US" altLang="ko-KR" sz="1900" dirty="0">
              <a:ea typeface="맑은 고딕" pitchFamily="50" charset="-127"/>
            </a:endParaRPr>
          </a:p>
          <a:p>
            <a:pPr marL="342900" lvl="1" indent="-342900" latinLnBrk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sz="1900" dirty="0">
              <a:latin typeface="+mn-lt"/>
              <a:ea typeface="맑은 고딕" pitchFamily="50" charset="-127"/>
            </a:endParaRPr>
          </a:p>
          <a:p>
            <a:pPr marL="0" lvl="1" indent="0" latinLnBrk="1">
              <a:lnSpc>
                <a:spcPct val="150000"/>
              </a:lnSpc>
              <a:spcBef>
                <a:spcPct val="20000"/>
              </a:spcBef>
            </a:pPr>
            <a:endParaRPr kumimoji="0" lang="en-US" altLang="ko-KR" sz="1900" dirty="0">
              <a:latin typeface="+mn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297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55448"/>
            <a:ext cx="8579296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교재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5191"/>
            <a:ext cx="7859216" cy="4625609"/>
          </a:xfrm>
        </p:spPr>
        <p:txBody>
          <a:bodyPr/>
          <a:lstStyle/>
          <a:p>
            <a:r>
              <a:rPr lang="ko-KR" altLang="en-US" dirty="0"/>
              <a:t>수업교재</a:t>
            </a:r>
            <a:r>
              <a:rPr lang="en-US" altLang="ko-KR" dirty="0"/>
              <a:t>: </a:t>
            </a:r>
            <a:r>
              <a:rPr lang="ko-KR" altLang="en-US" dirty="0"/>
              <a:t>강의자료</a:t>
            </a:r>
            <a:r>
              <a:rPr lang="en-US" altLang="ko-KR" dirty="0"/>
              <a:t>PDF(</a:t>
            </a:r>
            <a:r>
              <a:rPr lang="en-US" altLang="ko-KR" dirty="0" err="1"/>
              <a:t>lms</a:t>
            </a:r>
            <a:r>
              <a:rPr lang="ko-KR" altLang="en-US" dirty="0"/>
              <a:t> 강의자료실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참고교재</a:t>
            </a:r>
            <a:endParaRPr lang="en-US" altLang="ko-KR" dirty="0"/>
          </a:p>
          <a:p>
            <a:pPr lvl="1"/>
            <a:r>
              <a:rPr lang="ko-KR" altLang="en-US" dirty="0"/>
              <a:t>난생처음 파이썬 프로그래밍</a:t>
            </a:r>
            <a:r>
              <a:rPr lang="en-US" altLang="ko-KR" dirty="0"/>
              <a:t>. </a:t>
            </a:r>
            <a:r>
              <a:rPr lang="ko-KR" altLang="en-US" dirty="0"/>
              <a:t>한빛</a:t>
            </a:r>
            <a:endParaRPr lang="en-US" altLang="ko-KR" dirty="0"/>
          </a:p>
          <a:p>
            <a:pPr lvl="1"/>
            <a:r>
              <a:rPr lang="ko-KR" altLang="en-US" dirty="0" err="1"/>
              <a:t>어서와</a:t>
            </a:r>
            <a:r>
              <a:rPr lang="ko-KR" altLang="en-US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처음이지</a:t>
            </a:r>
            <a:r>
              <a:rPr lang="en-US" altLang="ko-KR" dirty="0"/>
              <a:t>. </a:t>
            </a:r>
            <a:r>
              <a:rPr lang="ko-KR" altLang="en-US" dirty="0" err="1"/>
              <a:t>인피니티북스</a:t>
            </a:r>
            <a:endParaRPr lang="en-US" altLang="ko-KR" dirty="0"/>
          </a:p>
          <a:p>
            <a:pPr lvl="1"/>
            <a:r>
              <a:rPr lang="ko-KR" altLang="en-US" dirty="0"/>
              <a:t>디딤돌 파이썬</a:t>
            </a:r>
            <a:r>
              <a:rPr lang="en-US" altLang="ko-KR" dirty="0"/>
              <a:t>. </a:t>
            </a:r>
            <a:r>
              <a:rPr lang="ko-KR" altLang="en-US" dirty="0"/>
              <a:t>인피니티 </a:t>
            </a:r>
            <a:r>
              <a:rPr lang="ko-KR" altLang="en-US" dirty="0" err="1"/>
              <a:t>북스</a:t>
            </a:r>
            <a:endParaRPr lang="en-US" altLang="ko-KR" dirty="0"/>
          </a:p>
          <a:p>
            <a:pPr lvl="1"/>
            <a:r>
              <a:rPr lang="ko-KR" altLang="en-US" dirty="0"/>
              <a:t>새내기 파이썬</a:t>
            </a:r>
            <a:r>
              <a:rPr lang="en-US" altLang="ko-KR" dirty="0"/>
              <a:t>. </a:t>
            </a:r>
            <a:r>
              <a:rPr lang="ko-KR" altLang="en-US" dirty="0" err="1"/>
              <a:t>생능출판</a:t>
            </a:r>
            <a:endParaRPr lang="en-US" altLang="ko-KR" dirty="0"/>
          </a:p>
          <a:p>
            <a:pPr lvl="1"/>
            <a:r>
              <a:rPr lang="ko-KR" altLang="en-US" dirty="0" err="1"/>
              <a:t>으뜸파이썬</a:t>
            </a:r>
            <a:r>
              <a:rPr lang="en-US" altLang="ko-KR" dirty="0"/>
              <a:t>.</a:t>
            </a:r>
            <a:r>
              <a:rPr lang="ko-KR" altLang="en-US" dirty="0" err="1"/>
              <a:t>생능출판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9587F-825C-4DA7-B18B-33CC87DFA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5448"/>
            <a:ext cx="8435280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강의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34A54-8C11-45F0-B431-DDABFF4E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813CBCF-536D-4DDB-90C7-C8985A8FF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19" y="4191596"/>
            <a:ext cx="8116888" cy="1111250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9:  2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차원 리스트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문자열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 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10: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함수를 이용한 고급 프로그래밍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11: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파일 입출력과 예외처리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 GUI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프로그래밍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12: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클래스와 객체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4DC618B5-021A-42B1-BA55-8CEAFD83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19" y="2975571"/>
            <a:ext cx="8116888" cy="1111250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5: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반복문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및 기타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제어문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6: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리스트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7: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튜플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딕셔너리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집합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8: 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중간고사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					</a:t>
            </a:r>
            <a:endParaRPr kumimoji="0" lang="ko-KR" altLang="en-US" sz="14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4E2396C-7E81-46ED-8F8C-0D71D6660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19" y="1700808"/>
            <a:ext cx="8116888" cy="1196975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 Narrow" pitchFamily="34" charset="0"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1: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강의 소개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		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None/>
            </a:pP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2: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변수와 자료형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,Turtle			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3: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수식과 연산자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	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 4: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조건문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		 	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641EA4ED-4893-4C8C-ADCB-1416F5967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82" y="5418732"/>
            <a:ext cx="8116887" cy="1111845"/>
          </a:xfrm>
          <a:prstGeom prst="roundRect">
            <a:avLst>
              <a:gd name="adj" fmla="val 18384"/>
            </a:avLst>
          </a:prstGeom>
          <a:gradFill rotWithShape="0">
            <a:gsLst>
              <a:gs pos="0">
                <a:srgbClr val="E8F1F4"/>
              </a:gs>
              <a:gs pos="100000">
                <a:srgbClr val="94C5E0"/>
              </a:gs>
            </a:gsLst>
            <a:lin ang="0" scaled="1"/>
          </a:gradFill>
          <a:ln w="28575">
            <a:solidFill>
              <a:srgbClr val="98AECE"/>
            </a:solidFill>
            <a:round/>
            <a:headEnd/>
            <a:tailEnd/>
          </a:ln>
        </p:spPr>
        <p:txBody>
          <a:bodyPr wrap="none" lIns="72000" tIns="10800" rIns="90000" bIns="10800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13: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외부모듈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				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14: </a:t>
            </a:r>
            <a:r>
              <a:rPr kumimoji="0" lang="ko-KR" altLang="en-US" sz="1400" dirty="0" err="1">
                <a:latin typeface="HY견고딕" pitchFamily="18" charset="-127"/>
                <a:ea typeface="HY견고딕" pitchFamily="18" charset="-127"/>
              </a:rPr>
              <a:t>외부모듈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2				 	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15: 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기말고사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             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* </a:t>
            </a:r>
            <a:r>
              <a:rPr kumimoji="0" lang="ko-KR" altLang="en-US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수업내용은 상황에 따라 진도가 수업계획서와 다를 수 있습니다</a:t>
            </a:r>
            <a:r>
              <a:rPr kumimoji="0" lang="en-US" altLang="ko-KR" sz="1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kumimoji="0" lang="ko-KR" altLang="en-US" sz="14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35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수업 평가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D815B280-05C6-4969-AEF8-0E329DBB07CD}"/>
              </a:ext>
            </a:extLst>
          </p:cNvPr>
          <p:cNvSpPr txBox="1">
            <a:spLocks/>
          </p:cNvSpPr>
          <p:nvPr/>
        </p:nvSpPr>
        <p:spPr bwMode="auto">
          <a:xfrm>
            <a:off x="683568" y="1844824"/>
            <a:ext cx="7848872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179388" indent="-179388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lvl="1" indent="0" latinLnBrk="1">
              <a:lnSpc>
                <a:spcPct val="150000"/>
              </a:lnSpc>
              <a:spcBef>
                <a:spcPct val="20000"/>
              </a:spcBef>
            </a:pPr>
            <a:r>
              <a:rPr kumimoji="0" lang="en-US" altLang="ko-KR" b="1" dirty="0">
                <a:latin typeface="+mn-lt"/>
                <a:ea typeface="맑은 고딕" pitchFamily="50" charset="-127"/>
              </a:rPr>
              <a:t>[</a:t>
            </a:r>
            <a:r>
              <a:rPr kumimoji="0" lang="ko-KR" altLang="en-US" b="1" dirty="0">
                <a:latin typeface="+mn-lt"/>
                <a:ea typeface="맑은 고딕" pitchFamily="50" charset="-127"/>
              </a:rPr>
              <a:t>평가방법</a:t>
            </a:r>
            <a:r>
              <a:rPr kumimoji="0" lang="en-US" altLang="ko-KR" b="1" dirty="0">
                <a:latin typeface="+mn-lt"/>
                <a:ea typeface="맑은 고딕" pitchFamily="50" charset="-127"/>
              </a:rPr>
              <a:t>]  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중 간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35%(</a:t>
            </a:r>
            <a:r>
              <a:rPr kumimoji="0" lang="ko-KR" altLang="en-US" sz="2400" dirty="0">
                <a:ea typeface="맑은 고딕" pitchFamily="50" charset="-127"/>
              </a:rPr>
              <a:t>지필고사</a:t>
            </a:r>
            <a:r>
              <a:rPr kumimoji="0" lang="en-US" altLang="ko-KR" sz="2400" dirty="0">
                <a:ea typeface="맑은 고딕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기 말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35%(</a:t>
            </a:r>
            <a:r>
              <a:rPr kumimoji="0" lang="ko-KR" altLang="en-US" sz="2400" dirty="0">
                <a:ea typeface="맑은 고딕" pitchFamily="50" charset="-127"/>
              </a:rPr>
              <a:t>지필고사</a:t>
            </a:r>
            <a:r>
              <a:rPr kumimoji="0" lang="en-US" altLang="ko-KR" sz="2400" dirty="0">
                <a:ea typeface="맑은 고딕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출 석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10%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과 제</a:t>
            </a:r>
            <a:r>
              <a:rPr kumimoji="0" lang="en-US" altLang="ko-KR" sz="2400" b="1" dirty="0">
                <a:ea typeface="맑은 고딕" pitchFamily="50" charset="-127"/>
              </a:rPr>
              <a:t>:  </a:t>
            </a:r>
            <a:r>
              <a:rPr kumimoji="0" lang="en-US" altLang="ko-KR" sz="2400" dirty="0">
                <a:ea typeface="맑은 고딕" pitchFamily="50" charset="-127"/>
              </a:rPr>
              <a:t>10%(</a:t>
            </a:r>
            <a:r>
              <a:rPr kumimoji="0" lang="ko-KR" altLang="en-US" sz="2400" dirty="0">
                <a:ea typeface="맑은 고딕" pitchFamily="50" charset="-127"/>
              </a:rPr>
              <a:t>총 </a:t>
            </a:r>
            <a:r>
              <a:rPr kumimoji="0" lang="en-US" altLang="ko-KR" sz="2400" dirty="0">
                <a:ea typeface="맑은 고딕" pitchFamily="50" charset="-127"/>
              </a:rPr>
              <a:t>5</a:t>
            </a:r>
            <a:r>
              <a:rPr kumimoji="0" lang="ko-KR" altLang="en-US" sz="2400" dirty="0">
                <a:ea typeface="맑은 고딕" pitchFamily="50" charset="-127"/>
              </a:rPr>
              <a:t>번 정도</a:t>
            </a:r>
            <a:r>
              <a:rPr kumimoji="0" lang="en-US" altLang="ko-KR" sz="2400" dirty="0">
                <a:ea typeface="맑은 고딕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1" dirty="0">
                <a:ea typeface="맑은 고딕" pitchFamily="50" charset="-127"/>
              </a:rPr>
              <a:t>기타</a:t>
            </a:r>
            <a:r>
              <a:rPr kumimoji="0" lang="en-US" altLang="ko-KR" sz="2400" b="1" dirty="0">
                <a:ea typeface="맑은 고딕" pitchFamily="50" charset="-127"/>
              </a:rPr>
              <a:t>(</a:t>
            </a:r>
            <a:r>
              <a:rPr kumimoji="0" lang="ko-KR" altLang="en-US" sz="2400" b="1" dirty="0">
                <a:ea typeface="맑은 고딕" pitchFamily="50" charset="-127"/>
              </a:rPr>
              <a:t>실습보고서</a:t>
            </a:r>
            <a:r>
              <a:rPr kumimoji="0" lang="en-US" altLang="ko-KR" sz="2400" b="1" dirty="0">
                <a:ea typeface="맑은 고딕" pitchFamily="50" charset="-127"/>
              </a:rPr>
              <a:t>) : 10% (</a:t>
            </a:r>
            <a:r>
              <a:rPr kumimoji="0" lang="ko-KR" altLang="en-US" sz="2400" b="1" dirty="0">
                <a:ea typeface="맑은 고딕" pitchFamily="50" charset="-127"/>
              </a:rPr>
              <a:t>수업시간 후 제출하는 태도점수형태</a:t>
            </a:r>
            <a:r>
              <a:rPr kumimoji="0" lang="en-US" altLang="ko-KR" sz="2400" b="1" dirty="0">
                <a:ea typeface="맑은 고딕" pitchFamily="50" charset="-127"/>
              </a:rPr>
              <a:t>)</a:t>
            </a:r>
            <a:endParaRPr kumimoji="0" lang="en-US" altLang="ko-KR" sz="2400" dirty="0">
              <a:ea typeface="맑은 고딕" pitchFamily="50" charset="-127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kumimoji="0" lang="en-US" altLang="ko-KR" dirty="0"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실습환경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B75DC-25EB-C6BB-DA24-B3AAF7C3A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57" y="1556792"/>
            <a:ext cx="8661615" cy="475252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코딩 도구 </a:t>
            </a:r>
            <a:r>
              <a:rPr lang="en-US" altLang="ko-KR" sz="2400" dirty="0"/>
              <a:t>: </a:t>
            </a:r>
            <a:r>
              <a:rPr lang="ko-KR" altLang="en-US" sz="2400" dirty="0"/>
              <a:t>통합 개발 환경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편집기</a:t>
            </a:r>
            <a:r>
              <a:rPr lang="en-US" altLang="ko-KR" sz="2000" dirty="0"/>
              <a:t>(</a:t>
            </a:r>
            <a:r>
              <a:rPr lang="ko-KR" altLang="en-US" sz="2000" dirty="0"/>
              <a:t>코드 텍스트를 편집하기</a:t>
            </a:r>
            <a:r>
              <a:rPr lang="en-US" altLang="ko-KR" sz="2000" dirty="0"/>
              <a:t>) + </a:t>
            </a:r>
            <a:r>
              <a:rPr lang="ko-KR" altLang="en-US" sz="2000" dirty="0"/>
              <a:t>인터프리터 </a:t>
            </a:r>
            <a:r>
              <a:rPr lang="en-US" altLang="ko-KR" sz="2000" dirty="0"/>
              <a:t>+ </a:t>
            </a:r>
            <a:r>
              <a:rPr lang="ko-KR" altLang="en-US" sz="2000" dirty="0" err="1"/>
              <a:t>디버거</a:t>
            </a:r>
            <a:r>
              <a:rPr lang="en-US" altLang="ko-KR" sz="2000" dirty="0"/>
              <a:t>(</a:t>
            </a:r>
            <a:r>
              <a:rPr lang="ko-KR" altLang="en-US" sz="2000" dirty="0"/>
              <a:t>오류를 알려 줌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파이썬 </a:t>
            </a:r>
            <a:r>
              <a:rPr lang="en-US" altLang="ko-KR" sz="2400" dirty="0"/>
              <a:t>IDLE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www.python.org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비주얼</a:t>
            </a:r>
            <a:r>
              <a:rPr lang="ko-KR" altLang="en-US" sz="2400" dirty="0"/>
              <a:t> 스튜디오 코드</a:t>
            </a:r>
            <a:r>
              <a:rPr lang="en-US" altLang="ko-KR" sz="2400" dirty="0"/>
              <a:t>(Visual</a:t>
            </a:r>
            <a:r>
              <a:rPr lang="ko-KR" altLang="en-US" sz="2400" dirty="0"/>
              <a:t> </a:t>
            </a:r>
            <a:r>
              <a:rPr lang="en-US" altLang="ko-KR" sz="2400" dirty="0"/>
              <a:t>Studio</a:t>
            </a:r>
            <a:r>
              <a:rPr lang="ko-KR" altLang="en-US" sz="2400" dirty="0"/>
              <a:t> </a:t>
            </a:r>
            <a:r>
              <a:rPr lang="en-US" altLang="ko-KR" sz="2400" dirty="0"/>
              <a:t>Code,</a:t>
            </a:r>
            <a:r>
              <a:rPr lang="ko-KR" altLang="en-US" sz="2400" dirty="0"/>
              <a:t> </a:t>
            </a:r>
            <a:r>
              <a:rPr lang="en-US" altLang="ko-KR" sz="2400" dirty="0" err="1"/>
              <a:t>VSCode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https://code.visualstudio.com/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코랩</a:t>
            </a:r>
            <a:r>
              <a:rPr lang="en-US" altLang="ko-KR" sz="2400" dirty="0"/>
              <a:t>(</a:t>
            </a:r>
            <a:r>
              <a:rPr lang="en-US" altLang="ko-KR" sz="24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Colaboratory</a:t>
            </a:r>
            <a:r>
              <a:rPr lang="en-US" altLang="ko-KR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: </a:t>
            </a:r>
            <a:r>
              <a:rPr lang="en-US" altLang="ko-KR" sz="2400" dirty="0" err="1"/>
              <a:t>Colab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colab.research.google.com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파이참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PyCharm</a:t>
            </a:r>
            <a:r>
              <a:rPr lang="en-US" altLang="ko-KR" sz="2400" dirty="0"/>
              <a:t>), </a:t>
            </a:r>
            <a:r>
              <a:rPr lang="ko-KR" altLang="en-US" sz="2400" dirty="0"/>
              <a:t>이클립스</a:t>
            </a:r>
            <a:r>
              <a:rPr lang="en-US" altLang="ko-KR" sz="2400" dirty="0"/>
              <a:t>(Eclipse), </a:t>
            </a:r>
            <a:r>
              <a:rPr lang="ko-KR" altLang="en-US" sz="2400" dirty="0" err="1"/>
              <a:t>엑스코드</a:t>
            </a:r>
            <a:r>
              <a:rPr lang="en-US" altLang="ko-KR" sz="2400" dirty="0"/>
              <a:t>(</a:t>
            </a:r>
            <a:r>
              <a:rPr lang="en-US" altLang="ko-KR" sz="2400" dirty="0" err="1"/>
              <a:t>Xcode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4600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설치</a:t>
            </a:r>
            <a:r>
              <a:rPr lang="en-US" altLang="ko-KR" sz="3500" dirty="0"/>
              <a:t>(</a:t>
            </a:r>
            <a:r>
              <a:rPr lang="ko-KR" altLang="en-US" sz="3500" dirty="0"/>
              <a:t>파이썬</a:t>
            </a:r>
            <a:r>
              <a:rPr lang="en-US" altLang="ko-KR" sz="3500" dirty="0"/>
              <a:t>)</a:t>
            </a:r>
            <a:endParaRPr lang="ko-KR" altLang="en-US" sz="3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https://www.python.org/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780928"/>
            <a:ext cx="829903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17EA6-26F6-8761-565B-0B934B86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IDLE </a:t>
            </a:r>
            <a:r>
              <a:rPr lang="ko-KR" altLang="en-US"/>
              <a:t>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7C7E67-E63E-2FA2-8F44-5E6E56EF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16" y="1834377"/>
            <a:ext cx="5926969" cy="3189246"/>
          </a:xfrm>
          <a:prstGeom prst="rect">
            <a:avLst/>
          </a:prstGeom>
        </p:spPr>
      </p:pic>
      <p:cxnSp>
        <p:nvCxnSpPr>
          <p:cNvPr id="6" name="구부러진 연결선 7">
            <a:extLst>
              <a:ext uri="{FF2B5EF4-FFF2-40B4-BE49-F238E27FC236}">
                <a16:creationId xmlns:a16="http://schemas.microsoft.com/office/drawing/2014/main" id="{FA89B855-A48B-29F2-B9CB-8EE5C8A9798F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rot="10800000" flipV="1">
            <a:off x="3652990" y="3750859"/>
            <a:ext cx="928625" cy="15910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A6A60B-C179-4BBE-8162-E016A5560255}"/>
              </a:ext>
            </a:extLst>
          </p:cNvPr>
          <p:cNvSpPr txBox="1"/>
          <p:nvPr/>
        </p:nvSpPr>
        <p:spPr>
          <a:xfrm>
            <a:off x="2230626" y="5208801"/>
            <a:ext cx="1422363" cy="266275"/>
          </a:xfrm>
          <a:prstGeom prst="rect">
            <a:avLst/>
          </a:prstGeom>
          <a:noFill/>
        </p:spPr>
        <p:txBody>
          <a:bodyPr wrap="none" lIns="54000" tIns="35100" rIns="54000" rtlCol="0">
            <a:spAutoFit/>
          </a:bodyPr>
          <a:lstStyle/>
          <a:p>
            <a:pPr indent="-107156"/>
            <a:r>
              <a:rPr lang="en-US" altLang="ko-KR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Python 3.10.8 </a:t>
            </a:r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클릭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9DCB6F7D-260C-7A1A-AF69-4DF807CD6B78}"/>
              </a:ext>
            </a:extLst>
          </p:cNvPr>
          <p:cNvSpPr/>
          <p:nvPr/>
        </p:nvSpPr>
        <p:spPr>
          <a:xfrm>
            <a:off x="4581614" y="3618375"/>
            <a:ext cx="784771" cy="26496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97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784976" cy="754856"/>
          </a:xfrm>
        </p:spPr>
        <p:txBody>
          <a:bodyPr>
            <a:noAutofit/>
          </a:bodyPr>
          <a:lstStyle/>
          <a:p>
            <a:r>
              <a:rPr lang="ko-KR" altLang="en-US" sz="3500" dirty="0"/>
              <a:t>우리가 프로그래밍을 배워야 하는 이유 </a:t>
            </a:r>
            <a:r>
              <a:rPr lang="en-US" altLang="ko-KR" sz="3500" dirty="0"/>
              <a:t>(1/3)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72816"/>
            <a:ext cx="7886700" cy="35468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애플 창립자 </a:t>
            </a:r>
            <a:r>
              <a:rPr lang="en-US" altLang="ko-KR" sz="1800" dirty="0"/>
              <a:t>‘</a:t>
            </a:r>
            <a:r>
              <a:rPr lang="ko-KR" altLang="en-US" sz="1800" dirty="0"/>
              <a:t>스티브 잡스</a:t>
            </a:r>
            <a:r>
              <a:rPr lang="en-US" altLang="ko-KR" sz="1800" dirty="0"/>
              <a:t>’</a:t>
            </a:r>
            <a:r>
              <a:rPr lang="ko-KR" altLang="en-US" sz="1800" dirty="0"/>
              <a:t>의 인터뷰</a:t>
            </a:r>
            <a:endParaRPr lang="en-US" altLang="ko-KR" sz="1800" dirty="0"/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69209" y="2404447"/>
            <a:ext cx="6219007" cy="44423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"</a:t>
            </a:r>
            <a:r>
              <a:rPr lang="ko-KR" altLang="en-US" b="1" u="sng" dirty="0"/>
              <a:t>이 나라의 모든 사람은 프로그램을 </a:t>
            </a:r>
            <a:r>
              <a:rPr lang="ko-KR" altLang="en-US" b="1" u="sng" dirty="0" err="1"/>
              <a:t>공부해야한다</a:t>
            </a:r>
            <a:r>
              <a:rPr lang="en-US" altLang="ko-KR" b="1" u="sng" dirty="0"/>
              <a:t>.</a:t>
            </a:r>
            <a:r>
              <a:rPr lang="en-US" altLang="ko-KR" dirty="0"/>
              <a:t> </a:t>
            </a:r>
            <a:r>
              <a:rPr lang="ko-KR" altLang="en-US" dirty="0"/>
              <a:t>프로그래밍은 </a:t>
            </a:r>
            <a:r>
              <a:rPr lang="ko-KR" altLang="en-US" b="1" u="sng" dirty="0">
                <a:solidFill>
                  <a:srgbClr val="FF0000"/>
                </a:solidFill>
              </a:rPr>
              <a:t>생각하는 방법</a:t>
            </a:r>
            <a:r>
              <a:rPr lang="ko-KR" altLang="en-US" dirty="0"/>
              <a:t>을 가르쳐 주기 때문이다</a:t>
            </a:r>
            <a:r>
              <a:rPr lang="en-US" altLang="ko-KR" dirty="0"/>
              <a:t>. </a:t>
            </a:r>
            <a:r>
              <a:rPr lang="ko-KR" altLang="en-US" dirty="0"/>
              <a:t>이것은 마치 법대에서 법을 공부하면 모든 사람들이 변호사가 되지는 못해도 생각하는 방법을 배우게 되는 것과 마찬가지이다</a:t>
            </a:r>
            <a:r>
              <a:rPr lang="en-US" altLang="ko-KR" dirty="0"/>
              <a:t>. </a:t>
            </a:r>
            <a:r>
              <a:rPr lang="ko-KR" altLang="en-US" dirty="0"/>
              <a:t>프로그래밍도 법을 공부하는 것과는 조금 다르지만 생각하는 방법을 가르쳐준다</a:t>
            </a:r>
            <a:r>
              <a:rPr lang="en-US" altLang="ko-KR" dirty="0"/>
              <a:t>. </a:t>
            </a:r>
            <a:r>
              <a:rPr lang="ko-KR" altLang="en-US" dirty="0"/>
              <a:t>나는 컴퓨터 프로그래밍이 미술이나 역사와 같은 </a:t>
            </a:r>
            <a:r>
              <a:rPr lang="ko-KR" altLang="en-US" u="sng" dirty="0"/>
              <a:t>교양 과목</a:t>
            </a:r>
            <a:r>
              <a:rPr lang="ko-KR" altLang="en-US" dirty="0"/>
              <a:t>으로 채택되어 모든 사람들이 </a:t>
            </a:r>
            <a:r>
              <a:rPr lang="ko-KR" altLang="en-US" u="sng" dirty="0"/>
              <a:t>최소한 </a:t>
            </a:r>
            <a:r>
              <a:rPr lang="en-US" altLang="ko-KR" u="sng" dirty="0"/>
              <a:t>1</a:t>
            </a:r>
            <a:r>
              <a:rPr lang="ko-KR" altLang="en-US" u="sng" dirty="0"/>
              <a:t>년 정도는 </a:t>
            </a:r>
            <a:r>
              <a:rPr lang="ko-KR" altLang="en-US" dirty="0"/>
              <a:t>공부해야 한다고 생각한다</a:t>
            </a:r>
            <a:r>
              <a:rPr lang="en-US" altLang="ko-KR" dirty="0"/>
              <a:t>."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42" y="1988840"/>
            <a:ext cx="2457450" cy="18345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F363FE3-1B2B-4339-D157-03AA1421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54" y="1728640"/>
            <a:ext cx="5972693" cy="34007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2D17EA6-26F6-8761-565B-0B934B86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IDLE </a:t>
            </a:r>
            <a:r>
              <a:rPr lang="ko-KR" altLang="en-US"/>
              <a:t>설치하기</a:t>
            </a:r>
          </a:p>
        </p:txBody>
      </p:sp>
      <p:cxnSp>
        <p:nvCxnSpPr>
          <p:cNvPr id="6" name="구부러진 연결선 7">
            <a:extLst>
              <a:ext uri="{FF2B5EF4-FFF2-40B4-BE49-F238E27FC236}">
                <a16:creationId xmlns:a16="http://schemas.microsoft.com/office/drawing/2014/main" id="{FA89B855-A48B-29F2-B9CB-8EE5C8A9798F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rot="10800000" flipH="1" flipV="1">
            <a:off x="2340292" y="3720465"/>
            <a:ext cx="165084" cy="1558179"/>
          </a:xfrm>
          <a:prstGeom prst="curvedConnector5">
            <a:avLst>
              <a:gd name="adj1" fmla="val -138475"/>
              <a:gd name="adj2" fmla="val 50679"/>
              <a:gd name="adj3" fmla="val 23847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A6A60B-C179-4BBE-8162-E016A5560255}"/>
              </a:ext>
            </a:extLst>
          </p:cNvPr>
          <p:cNvSpPr txBox="1"/>
          <p:nvPr/>
        </p:nvSpPr>
        <p:spPr>
          <a:xfrm>
            <a:off x="318958" y="5145507"/>
            <a:ext cx="2186418" cy="266275"/>
          </a:xfrm>
          <a:prstGeom prst="rect">
            <a:avLst/>
          </a:prstGeom>
          <a:noFill/>
        </p:spPr>
        <p:txBody>
          <a:bodyPr wrap="none" lIns="54000" tIns="35100" rIns="54000" rtlCol="0">
            <a:spAutoFit/>
          </a:bodyPr>
          <a:lstStyle/>
          <a:p>
            <a:pPr indent="-107156"/>
            <a:r>
              <a:rPr lang="en-US" altLang="ko-KR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Download Python 3.10.8 </a:t>
            </a:r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클릭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9DCB6F7D-260C-7A1A-AF69-4DF807CD6B78}"/>
              </a:ext>
            </a:extLst>
          </p:cNvPr>
          <p:cNvSpPr/>
          <p:nvPr/>
        </p:nvSpPr>
        <p:spPr>
          <a:xfrm>
            <a:off x="2340292" y="3566161"/>
            <a:ext cx="1225868" cy="30861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01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17EA6-26F6-8761-565B-0B934B86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IDLE </a:t>
            </a:r>
            <a:r>
              <a:rPr lang="ko-KR" altLang="en-US"/>
              <a:t>설치하기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6A60B-C179-4BBE-8162-E016A5560255}"/>
              </a:ext>
            </a:extLst>
          </p:cNvPr>
          <p:cNvSpPr txBox="1"/>
          <p:nvPr/>
        </p:nvSpPr>
        <p:spPr>
          <a:xfrm>
            <a:off x="98728" y="2316669"/>
            <a:ext cx="779110" cy="266275"/>
          </a:xfrm>
          <a:prstGeom prst="rect">
            <a:avLst/>
          </a:prstGeom>
          <a:noFill/>
        </p:spPr>
        <p:txBody>
          <a:bodyPr wrap="none" lIns="54000" tIns="35100" rIns="54000" rtlCol="0">
            <a:spAutoFit/>
          </a:bodyPr>
          <a:lstStyle/>
          <a:p>
            <a:pPr indent="-107156"/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더블 클릭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471F60-3C61-5111-AE0F-DA5C77AB6F30}"/>
              </a:ext>
            </a:extLst>
          </p:cNvPr>
          <p:cNvGrpSpPr/>
          <p:nvPr/>
        </p:nvGrpSpPr>
        <p:grpSpPr>
          <a:xfrm>
            <a:off x="462559" y="1836855"/>
            <a:ext cx="4412363" cy="508829"/>
            <a:chOff x="845565" y="1239127"/>
            <a:chExt cx="5883150" cy="6784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6E0D3C-5D15-31D5-DF70-7A7F6F78E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440"/>
            <a:stretch/>
          </p:blipFill>
          <p:spPr>
            <a:xfrm>
              <a:off x="845565" y="1239127"/>
              <a:ext cx="5883150" cy="67843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7152E0-B68E-828A-EDE2-EC4ACC0E7044}"/>
                </a:ext>
              </a:extLst>
            </p:cNvPr>
            <p:cNvSpPr/>
            <p:nvPr/>
          </p:nvSpPr>
          <p:spPr>
            <a:xfrm>
              <a:off x="3440430" y="1506086"/>
              <a:ext cx="582930" cy="139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9E0B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9DCB6F7D-260C-7A1A-AF69-4DF807CD6B78}"/>
              </a:ext>
            </a:extLst>
          </p:cNvPr>
          <p:cNvSpPr/>
          <p:nvPr/>
        </p:nvSpPr>
        <p:spPr>
          <a:xfrm>
            <a:off x="462559" y="1935206"/>
            <a:ext cx="1225868" cy="30861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F3EF779-0528-AF07-A0BA-61BAD1722E22}"/>
              </a:ext>
            </a:extLst>
          </p:cNvPr>
          <p:cNvSpPr/>
          <p:nvPr/>
        </p:nvSpPr>
        <p:spPr>
          <a:xfrm>
            <a:off x="4680847" y="3678862"/>
            <a:ext cx="268274" cy="22288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0B163A-5311-EDB4-C3F1-013572FA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66" y="2724146"/>
            <a:ext cx="3806520" cy="234335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4855BBD-067B-45F9-3CD0-DE330B999146}"/>
              </a:ext>
            </a:extLst>
          </p:cNvPr>
          <p:cNvGrpSpPr/>
          <p:nvPr/>
        </p:nvGrpSpPr>
        <p:grpSpPr>
          <a:xfrm>
            <a:off x="765480" y="2724147"/>
            <a:ext cx="3806520" cy="2343353"/>
            <a:chOff x="1020640" y="2489195"/>
            <a:chExt cx="5075360" cy="312447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B5EF4F-A09E-9C1E-A9AC-1B972570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640" y="2489195"/>
              <a:ext cx="5075360" cy="3124471"/>
            </a:xfrm>
            <a:prstGeom prst="rect">
              <a:avLst/>
            </a:prstGeom>
          </p:spPr>
        </p:pic>
        <p:sp>
          <p:nvSpPr>
            <p:cNvPr id="19" name="모서리가 둥근 직사각형 9">
              <a:extLst>
                <a:ext uri="{FF2B5EF4-FFF2-40B4-BE49-F238E27FC236}">
                  <a16:creationId xmlns:a16="http://schemas.microsoft.com/office/drawing/2014/main" id="{C843165B-BE7A-81F6-8510-DBA6BBDE749F}"/>
                </a:ext>
              </a:extLst>
            </p:cNvPr>
            <p:cNvSpPr/>
            <p:nvPr/>
          </p:nvSpPr>
          <p:spPr>
            <a:xfrm>
              <a:off x="2394364" y="3454044"/>
              <a:ext cx="3457575" cy="85725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9EA804-8D7B-2923-1338-B831BCD10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23" y="5326374"/>
              <a:ext cx="144793" cy="137172"/>
            </a:xfrm>
            <a:prstGeom prst="rect">
              <a:avLst/>
            </a:prstGeom>
          </p:spPr>
        </p:pic>
      </p:grp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657A4C94-B5B7-A488-2621-F23A184D6861}"/>
              </a:ext>
            </a:extLst>
          </p:cNvPr>
          <p:cNvSpPr/>
          <p:nvPr/>
        </p:nvSpPr>
        <p:spPr>
          <a:xfrm>
            <a:off x="1795774" y="4834890"/>
            <a:ext cx="1710380" cy="1457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구부러진 연결선 7">
            <a:extLst>
              <a:ext uri="{FF2B5EF4-FFF2-40B4-BE49-F238E27FC236}">
                <a16:creationId xmlns:a16="http://schemas.microsoft.com/office/drawing/2014/main" id="{FA89B855-A48B-29F2-B9CB-8EE5C8A9798F}"/>
              </a:ext>
            </a:extLst>
          </p:cNvPr>
          <p:cNvCxnSpPr>
            <a:cxnSpLocks/>
            <a:stCxn id="8" idx="1"/>
            <a:endCxn id="19" idx="0"/>
          </p:cNvCxnSpPr>
          <p:nvPr/>
        </p:nvCxnSpPr>
        <p:spPr>
          <a:xfrm rot="10800000" flipH="1" flipV="1">
            <a:off x="462559" y="2089511"/>
            <a:ext cx="2629805" cy="1358272"/>
          </a:xfrm>
          <a:prstGeom prst="curvedConnector4">
            <a:avLst>
              <a:gd name="adj1" fmla="val -6519"/>
              <a:gd name="adj2" fmla="val 5568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24C32E-0F87-93D3-3C9B-77F64855AE1C}"/>
              </a:ext>
            </a:extLst>
          </p:cNvPr>
          <p:cNvSpPr txBox="1"/>
          <p:nvPr/>
        </p:nvSpPr>
        <p:spPr>
          <a:xfrm>
            <a:off x="765997" y="5220244"/>
            <a:ext cx="274015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/>
              <a:t>[Add yython.ext to PATH] </a:t>
            </a:r>
            <a:r>
              <a:rPr lang="ko-KR" altLang="en-US" sz="1350"/>
              <a:t>설정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74CB6F-9FE5-85C1-A5D3-7A3247CB9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463" y="3078434"/>
            <a:ext cx="3806520" cy="23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B387B-F0AE-714D-DAAA-95C7C2D2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에서 파이썬 실행하기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11D2C1-AC68-071F-BBE9-8E5C7A2B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5"/>
            <a:ext cx="7434652" cy="78945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/>
              <a:t>[</a:t>
            </a:r>
            <a:r>
              <a:rPr lang="ko-KR" altLang="en-US"/>
              <a:t>시작</a:t>
            </a:r>
            <a:r>
              <a:rPr lang="en-US" altLang="ko-KR"/>
              <a:t>]-[</a:t>
            </a:r>
            <a:r>
              <a:rPr lang="ko-KR" altLang="en-US"/>
              <a:t>모든 앱</a:t>
            </a:r>
            <a:r>
              <a:rPr lang="en-US" altLang="ko-KR"/>
              <a:t>]-[Python 3.10]-[IDLE(Python 3.10 64bit] </a:t>
            </a:r>
            <a:r>
              <a:rPr lang="ko-KR" altLang="en-US"/>
              <a:t>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A67417-545C-71F5-60B5-C57E75E3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19" y="2374582"/>
            <a:ext cx="7016906" cy="2391728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D55FFE86-7B32-D5AD-E9CD-6D4EB3DA4C69}"/>
              </a:ext>
            </a:extLst>
          </p:cNvPr>
          <p:cNvSpPr/>
          <p:nvPr/>
        </p:nvSpPr>
        <p:spPr>
          <a:xfrm>
            <a:off x="1890071" y="2837498"/>
            <a:ext cx="5748027" cy="48006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367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B387B-F0AE-714D-DAAA-95C7C2D2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에서 파이썬 실행하기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11D2C1-AC68-071F-BBE9-8E5C7A2B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585125"/>
            <a:ext cx="8712968" cy="114417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]-[</a:t>
            </a:r>
            <a:r>
              <a:rPr lang="ko-KR" altLang="en-US" dirty="0"/>
              <a:t>모든 앱</a:t>
            </a:r>
            <a:r>
              <a:rPr lang="en-US" altLang="ko-KR" dirty="0"/>
              <a:t>]-[Python 3.10]-[IDLE(Python 3.10 64bit]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sz="1500" dirty="0"/>
              <a:t>프롬프트에서</a:t>
            </a:r>
            <a:r>
              <a:rPr lang="en-US" altLang="ko-KR" sz="1500" dirty="0"/>
              <a:t> </a:t>
            </a:r>
            <a:r>
              <a:rPr lang="ko-KR" altLang="en-US" sz="1500" dirty="0"/>
              <a:t>명령을 입력하면 인터프리터가 명령을 해석하여 결과를 보여준</a:t>
            </a:r>
            <a:endParaRPr lang="en-US" altLang="ko-KR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31C92E-9D9A-4823-647A-25A57E58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46" y="2980067"/>
            <a:ext cx="5509597" cy="2272807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D55FFE86-7B32-D5AD-E9CD-6D4EB3DA4C69}"/>
              </a:ext>
            </a:extLst>
          </p:cNvPr>
          <p:cNvSpPr/>
          <p:nvPr/>
        </p:nvSpPr>
        <p:spPr>
          <a:xfrm>
            <a:off x="1907704" y="3718874"/>
            <a:ext cx="827876" cy="26264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7" name="구부러진 연결선 7">
            <a:extLst>
              <a:ext uri="{FF2B5EF4-FFF2-40B4-BE49-F238E27FC236}">
                <a16:creationId xmlns:a16="http://schemas.microsoft.com/office/drawing/2014/main" id="{865E2F0D-6DD9-40C9-5AA0-906F77CB138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 flipH="1">
            <a:off x="1694245" y="3354121"/>
            <a:ext cx="131321" cy="1123472"/>
          </a:xfrm>
          <a:prstGeom prst="curvedConnector5">
            <a:avLst>
              <a:gd name="adj1" fmla="val -174077"/>
              <a:gd name="adj2" fmla="val 50000"/>
              <a:gd name="adj3" fmla="val 274077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7C09E1-4B5E-AAD7-2DA8-83FEB014207F}"/>
              </a:ext>
            </a:extLst>
          </p:cNvPr>
          <p:cNvSpPr txBox="1"/>
          <p:nvPr/>
        </p:nvSpPr>
        <p:spPr>
          <a:xfrm>
            <a:off x="784232" y="3850196"/>
            <a:ext cx="827876" cy="266275"/>
          </a:xfrm>
          <a:prstGeom prst="rect">
            <a:avLst/>
          </a:prstGeom>
          <a:noFill/>
        </p:spPr>
        <p:txBody>
          <a:bodyPr wrap="square" lIns="54000" tIns="35100" rIns="54000" rtlCol="0">
            <a:spAutoFit/>
          </a:bodyPr>
          <a:lstStyle/>
          <a:p>
            <a:pPr indent="-107156"/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프롬프트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810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7393D-C0C2-4D76-07C8-76608360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에서 파이썬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77EDF-5758-1A32-7155-624442CDF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명령을 입력하고 엔터키를 누르면 결과가 쉘 화면에 표시됨</a:t>
            </a:r>
            <a:endParaRPr lang="en-US" altLang="ko-KR"/>
          </a:p>
          <a:p>
            <a:pPr lvl="1"/>
            <a:r>
              <a:rPr lang="ko-KR" altLang="en-US"/>
              <a:t>길고 복잡한 코딩을 하기는 불편함</a:t>
            </a:r>
            <a:r>
              <a:rPr lang="en-US" altLang="ko-KR"/>
              <a:t>. </a:t>
            </a:r>
            <a:r>
              <a:rPr lang="ko-KR" altLang="en-US"/>
              <a:t>에러 수정도 번거로움</a:t>
            </a:r>
          </a:p>
          <a:p>
            <a:pPr lvl="1"/>
            <a:r>
              <a:rPr lang="en-US" altLang="ko-KR"/>
              <a:t>&lt;tip!&gt; </a:t>
            </a:r>
            <a:r>
              <a:rPr lang="ko-KR" altLang="en-US"/>
              <a:t>화살표 키를 이용하여 원하는 명령어를 다시 실행할 수 있음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277127-B8CB-849F-A963-6E276A7B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906363"/>
            <a:ext cx="7716123" cy="3183038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18E3EA90-306A-24B6-0DF6-10CB50DEDA2F}"/>
              </a:ext>
            </a:extLst>
          </p:cNvPr>
          <p:cNvSpPr/>
          <p:nvPr/>
        </p:nvSpPr>
        <p:spPr>
          <a:xfrm>
            <a:off x="1141634" y="4243148"/>
            <a:ext cx="750672" cy="25473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7" name="구부러진 연결선 7">
            <a:extLst>
              <a:ext uri="{FF2B5EF4-FFF2-40B4-BE49-F238E27FC236}">
                <a16:creationId xmlns:a16="http://schemas.microsoft.com/office/drawing/2014/main" id="{AFACFC81-ABAC-27FF-EC6A-06D4E2A98D4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1619236" y="4395617"/>
            <a:ext cx="377345" cy="581876"/>
          </a:xfrm>
          <a:prstGeom prst="curved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C30079-77F4-9F55-635E-CD7A2FC7EC14}"/>
              </a:ext>
            </a:extLst>
          </p:cNvPr>
          <p:cNvSpPr txBox="1"/>
          <p:nvPr/>
        </p:nvSpPr>
        <p:spPr>
          <a:xfrm>
            <a:off x="1684908" y="4875228"/>
            <a:ext cx="827876" cy="266275"/>
          </a:xfrm>
          <a:prstGeom prst="rect">
            <a:avLst/>
          </a:prstGeom>
          <a:noFill/>
        </p:spPr>
        <p:txBody>
          <a:bodyPr wrap="square" lIns="54000" tIns="35100" rIns="54000" rtlCol="0">
            <a:spAutoFit/>
          </a:bodyPr>
          <a:lstStyle/>
          <a:p>
            <a:pPr indent="-107156"/>
            <a:r>
              <a:rPr lang="ko-KR" altLang="en-US" sz="12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결과</a:t>
            </a:r>
            <a:endParaRPr lang="ko-KR" altLang="en-US" sz="1200" dirty="0">
              <a:solidFill>
                <a:srgbClr val="7030A0"/>
              </a:solidFill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9265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55448"/>
            <a:ext cx="8579296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설치</a:t>
            </a:r>
            <a:r>
              <a:rPr lang="en-US" altLang="ko-KR" sz="3500" dirty="0"/>
              <a:t>(</a:t>
            </a:r>
            <a:r>
              <a:rPr lang="ko-KR" altLang="en-US" sz="3500" dirty="0" err="1"/>
              <a:t>파이참</a:t>
            </a:r>
            <a:r>
              <a:rPr lang="en-US" altLang="ko-KR" sz="3500" dirty="0"/>
              <a:t>)</a:t>
            </a:r>
            <a:endParaRPr lang="ko-KR" altLang="en-US" sz="3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491601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https://www.jetbrains.com/ko-kr/pycharm/</a:t>
            </a:r>
            <a:endParaRPr lang="ko-KR" altLang="en-US" sz="18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789387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</a:t>
            </a:r>
            <a:r>
              <a:rPr lang="ko-KR" altLang="en-US"/>
              <a:t>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6"/>
            <a:ext cx="7434652" cy="54575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>
                <a:hlinkClick r:id="rId2"/>
              </a:rPr>
              <a:t>http://code.visualstudio.com</a:t>
            </a:r>
            <a:r>
              <a:rPr lang="ko-KR" altLang="en-US"/>
              <a:t> 에서 설치 파일 다운로드</a:t>
            </a:r>
            <a:endParaRPr lang="en-US" altLang="ko-KR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61DD56-33EA-A070-64B9-8FEDB4FDD99E}"/>
              </a:ext>
            </a:extLst>
          </p:cNvPr>
          <p:cNvGrpSpPr/>
          <p:nvPr/>
        </p:nvGrpSpPr>
        <p:grpSpPr>
          <a:xfrm>
            <a:off x="1376119" y="2226516"/>
            <a:ext cx="5629763" cy="3046359"/>
            <a:chOff x="1834825" y="1825688"/>
            <a:chExt cx="7506350" cy="40618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8A45CD-C05A-6107-BD33-1E0B8E5C6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4825" y="1825688"/>
              <a:ext cx="7506350" cy="4061812"/>
            </a:xfrm>
            <a:prstGeom prst="rect">
              <a:avLst/>
            </a:prstGeom>
          </p:spPr>
        </p:pic>
        <p:sp>
          <p:nvSpPr>
            <p:cNvPr id="7" name="모서리가 둥근 직사각형 9">
              <a:extLst>
                <a:ext uri="{FF2B5EF4-FFF2-40B4-BE49-F238E27FC236}">
                  <a16:creationId xmlns:a16="http://schemas.microsoft.com/office/drawing/2014/main" id="{61623EEA-8620-D684-76CF-B1C9FA65EF4B}"/>
                </a:ext>
              </a:extLst>
            </p:cNvPr>
            <p:cNvSpPr/>
            <p:nvPr/>
          </p:nvSpPr>
          <p:spPr>
            <a:xfrm>
              <a:off x="3991428" y="4536946"/>
              <a:ext cx="2641601" cy="64008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675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</a:t>
            </a:r>
            <a:r>
              <a:rPr lang="ko-KR" altLang="en-US"/>
              <a:t>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6"/>
            <a:ext cx="7434652" cy="545753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/>
              <a:t>설치 파일을 관리자 권한</a:t>
            </a:r>
            <a:r>
              <a:rPr lang="en-US" altLang="ko-KR"/>
              <a:t>(</a:t>
            </a:r>
            <a:r>
              <a:rPr lang="ko-KR" altLang="en-US"/>
              <a:t>오른쪽 마우스 클릭</a:t>
            </a:r>
            <a:r>
              <a:rPr lang="en-US" altLang="ko-KR"/>
              <a:t>)</a:t>
            </a:r>
            <a:r>
              <a:rPr lang="ko-KR" altLang="en-US"/>
              <a:t>으로 실행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875232-1B0C-42B2-0FA1-BC8DEF78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83" y="1585126"/>
            <a:ext cx="2313617" cy="2628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2534B8-133B-41F5-3747-4DF58076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07" y="1913208"/>
            <a:ext cx="1628916" cy="1840390"/>
          </a:xfrm>
          <a:prstGeom prst="rect">
            <a:avLst/>
          </a:prstGeom>
        </p:spPr>
      </p:pic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03741CC2-2558-216F-4B7F-564025A4C469}"/>
              </a:ext>
            </a:extLst>
          </p:cNvPr>
          <p:cNvSpPr/>
          <p:nvPr/>
        </p:nvSpPr>
        <p:spPr>
          <a:xfrm>
            <a:off x="6771364" y="2344119"/>
            <a:ext cx="1981201" cy="25489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E08F31-6634-6505-8A4C-171B0D55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031" y="2344119"/>
            <a:ext cx="4050346" cy="31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76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5"/>
            <a:ext cx="7434652" cy="80926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/>
              <a:t>[</a:t>
            </a:r>
            <a:r>
              <a:rPr lang="ko-KR" altLang="en-US"/>
              <a:t>바탕 화면</a:t>
            </a:r>
            <a:r>
              <a:rPr lang="en-US" altLang="ko-KR"/>
              <a:t>]-[Visual Studio Code] </a:t>
            </a:r>
            <a:r>
              <a:rPr lang="ko-KR" altLang="en-US"/>
              <a:t>실행 또는 </a:t>
            </a:r>
            <a:r>
              <a:rPr lang="en-US" altLang="ko-KR"/>
              <a:t>[</a:t>
            </a:r>
            <a:r>
              <a:rPr lang="ko-KR" altLang="en-US"/>
              <a:t>시작</a:t>
            </a:r>
            <a:r>
              <a:rPr lang="en-US" altLang="ko-KR"/>
              <a:t>]-[</a:t>
            </a:r>
            <a:r>
              <a:rPr lang="ko-KR" altLang="en-US"/>
              <a:t>모든 앱</a:t>
            </a:r>
            <a:r>
              <a:rPr lang="en-US" altLang="ko-KR"/>
              <a:t>]-[Visual Studio Code] </a:t>
            </a:r>
            <a:r>
              <a:rPr lang="ko-KR" altLang="en-US"/>
              <a:t>실행</a:t>
            </a:r>
            <a:endParaRPr lang="en-US" altLang="ko-KR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08B232-AD95-4B72-2E85-F24B3315475C}"/>
              </a:ext>
            </a:extLst>
          </p:cNvPr>
          <p:cNvGrpSpPr/>
          <p:nvPr/>
        </p:nvGrpSpPr>
        <p:grpSpPr>
          <a:xfrm>
            <a:off x="1576837" y="2500330"/>
            <a:ext cx="4571429" cy="2235714"/>
            <a:chOff x="2102449" y="2190773"/>
            <a:chExt cx="6095238" cy="29809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6361D1-90CC-6421-B550-306C61E12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2449" y="2190773"/>
              <a:ext cx="6095238" cy="2980952"/>
            </a:xfrm>
            <a:prstGeom prst="rect">
              <a:avLst/>
            </a:prstGeom>
          </p:spPr>
        </p:pic>
        <p:sp>
          <p:nvSpPr>
            <p:cNvPr id="11" name="모서리가 둥근 직사각형 9">
              <a:extLst>
                <a:ext uri="{FF2B5EF4-FFF2-40B4-BE49-F238E27FC236}">
                  <a16:creationId xmlns:a16="http://schemas.microsoft.com/office/drawing/2014/main" id="{03741CC2-2558-216F-4B7F-564025A4C469}"/>
                </a:ext>
              </a:extLst>
            </p:cNvPr>
            <p:cNvSpPr/>
            <p:nvPr/>
          </p:nvSpPr>
          <p:spPr>
            <a:xfrm>
              <a:off x="2508467" y="2912232"/>
              <a:ext cx="2641601" cy="33985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02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BF51C-AF87-79B8-DD00-B7BB679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7680A-BAAA-270F-B7B1-F23066C0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5" y="1585126"/>
            <a:ext cx="7434652" cy="784127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/>
              <a:t>Python </a:t>
            </a:r>
            <a:r>
              <a:rPr lang="ko-KR" altLang="en-US"/>
              <a:t>확장 설치하기</a:t>
            </a:r>
            <a:endParaRPr lang="en-US" altLang="ko-KR"/>
          </a:p>
          <a:p>
            <a:pPr marL="283500" lvl="1" indent="0">
              <a:buNone/>
            </a:pP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① 확장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②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‘python’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 입력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&amp; &lt;Enter&gt;  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③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[Python] </a:t>
            </a:r>
            <a:r>
              <a:rPr lang="ko-KR" altLang="en-US">
                <a:solidFill>
                  <a:srgbClr val="7030A0"/>
                </a:solidFill>
                <a:sym typeface="Wingdings" panose="05000000000000000000" pitchFamily="2" charset="2"/>
              </a:rPr>
              <a:t>선택 </a:t>
            </a:r>
            <a:r>
              <a:rPr lang="en-US" altLang="ko-KR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7030A0"/>
                </a:solidFill>
              </a:rPr>
              <a:t>④ </a:t>
            </a:r>
            <a:r>
              <a:rPr lang="en-US" altLang="ko-KR">
                <a:solidFill>
                  <a:srgbClr val="7030A0"/>
                </a:solidFill>
              </a:rPr>
              <a:t>[</a:t>
            </a:r>
            <a:r>
              <a:rPr lang="ko-KR" altLang="en-US">
                <a:solidFill>
                  <a:srgbClr val="7030A0"/>
                </a:solidFill>
              </a:rPr>
              <a:t>설치</a:t>
            </a:r>
            <a:r>
              <a:rPr lang="en-US" altLang="ko-KR">
                <a:solidFill>
                  <a:srgbClr val="7030A0"/>
                </a:solidFill>
              </a:rPr>
              <a:t>]</a:t>
            </a:r>
            <a:endParaRPr lang="ko-KR" altLang="en-US">
              <a:solidFill>
                <a:srgbClr val="7030A0"/>
              </a:solidFill>
            </a:endParaRPr>
          </a:p>
          <a:p>
            <a:pPr marL="283500" lvl="1" indent="0">
              <a:buNone/>
            </a:pPr>
            <a:endParaRPr lang="ko-KR" altLang="en-US">
              <a:solidFill>
                <a:srgbClr val="7030A0"/>
              </a:solidFill>
            </a:endParaRPr>
          </a:p>
          <a:p>
            <a:pPr lvl="1"/>
            <a:endParaRPr lang="ko-KR" altLang="en-US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sz="18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D0B81-2EE1-49E4-4D27-27F5A990A313}"/>
              </a:ext>
            </a:extLst>
          </p:cNvPr>
          <p:cNvSpPr txBox="1"/>
          <p:nvPr/>
        </p:nvSpPr>
        <p:spPr>
          <a:xfrm>
            <a:off x="2969368" y="1421107"/>
            <a:ext cx="465468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/>
              <a:t>④</a:t>
            </a:r>
            <a:endParaRPr lang="ko-KR" altLang="en-US" sz="13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F08B842-109F-4D3D-5977-2F86CB9900E5}"/>
              </a:ext>
            </a:extLst>
          </p:cNvPr>
          <p:cNvGrpSpPr/>
          <p:nvPr/>
        </p:nvGrpSpPr>
        <p:grpSpPr>
          <a:xfrm>
            <a:off x="209811" y="2311283"/>
            <a:ext cx="8359002" cy="3271429"/>
            <a:chOff x="279748" y="1938710"/>
            <a:chExt cx="11145336" cy="436190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A1E6475-AAEA-1EAE-E4B8-5A013364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160" y="1938710"/>
              <a:ext cx="9704762" cy="4361905"/>
            </a:xfrm>
            <a:prstGeom prst="rect">
              <a:avLst/>
            </a:prstGeom>
          </p:spPr>
        </p:pic>
        <p:sp>
          <p:nvSpPr>
            <p:cNvPr id="11" name="모서리가 둥근 직사각형 9">
              <a:extLst>
                <a:ext uri="{FF2B5EF4-FFF2-40B4-BE49-F238E27FC236}">
                  <a16:creationId xmlns:a16="http://schemas.microsoft.com/office/drawing/2014/main" id="{03741CC2-2558-216F-4B7F-564025A4C469}"/>
                </a:ext>
              </a:extLst>
            </p:cNvPr>
            <p:cNvSpPr/>
            <p:nvPr/>
          </p:nvSpPr>
          <p:spPr>
            <a:xfrm>
              <a:off x="1023969" y="3993736"/>
              <a:ext cx="565680" cy="5400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AF322F-FBCC-CA0C-80AF-DEFE008B47E0}"/>
                </a:ext>
              </a:extLst>
            </p:cNvPr>
            <p:cNvSpPr txBox="1"/>
            <p:nvPr/>
          </p:nvSpPr>
          <p:spPr>
            <a:xfrm>
              <a:off x="288933" y="4095081"/>
              <a:ext cx="346316" cy="355033"/>
            </a:xfrm>
            <a:prstGeom prst="rect">
              <a:avLst/>
            </a:prstGeom>
            <a:noFill/>
          </p:spPr>
          <p:txBody>
            <a:bodyPr wrap="none" lIns="54000" tIns="35100" rIns="54000" rtlCol="0">
              <a:spAutoFit/>
            </a:bodyPr>
            <a:lstStyle/>
            <a:p>
              <a:pPr indent="-107156"/>
              <a:r>
                <a:rPr lang="ko-KR" altLang="en-US" sz="1200" b="1">
                  <a:solidFill>
                    <a:srgbClr val="7030A0"/>
                  </a:solidFill>
                  <a:sym typeface="Wingdings" panose="05000000000000000000" pitchFamily="2" charset="2"/>
                </a:rPr>
                <a:t>①</a:t>
              </a:r>
              <a:endParaRPr lang="ko-KR" altLang="en-US" sz="1200" kern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14" name="모서리가 둥근 직사각형 9">
              <a:extLst>
                <a:ext uri="{FF2B5EF4-FFF2-40B4-BE49-F238E27FC236}">
                  <a16:creationId xmlns:a16="http://schemas.microsoft.com/office/drawing/2014/main" id="{7CA2780B-B704-9E81-CA77-6DB022C1B4F8}"/>
                </a:ext>
              </a:extLst>
            </p:cNvPr>
            <p:cNvSpPr/>
            <p:nvPr/>
          </p:nvSpPr>
          <p:spPr>
            <a:xfrm>
              <a:off x="1589649" y="2565070"/>
              <a:ext cx="2685468" cy="29919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A498B0-AD1B-CF70-501A-8C4F2AD80C09}"/>
                </a:ext>
              </a:extLst>
            </p:cNvPr>
            <p:cNvSpPr txBox="1"/>
            <p:nvPr/>
          </p:nvSpPr>
          <p:spPr>
            <a:xfrm>
              <a:off x="279749" y="2546741"/>
              <a:ext cx="346316" cy="355033"/>
            </a:xfrm>
            <a:prstGeom prst="rect">
              <a:avLst/>
            </a:prstGeom>
            <a:noFill/>
          </p:spPr>
          <p:txBody>
            <a:bodyPr wrap="none" lIns="54000" tIns="35100" rIns="54000" rtlCol="0">
              <a:spAutoFit/>
            </a:bodyPr>
            <a:lstStyle/>
            <a:p>
              <a:pPr indent="-107156"/>
              <a:r>
                <a:rPr lang="ko-KR" altLang="en-US" sz="1200" b="1">
                  <a:solidFill>
                    <a:srgbClr val="7030A0"/>
                  </a:solidFill>
                  <a:sym typeface="Wingdings" panose="05000000000000000000" pitchFamily="2" charset="2"/>
                </a:rPr>
                <a:t>②</a:t>
              </a:r>
              <a:endParaRPr lang="ko-KR" altLang="en-US" sz="1200" kern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120FE9E-5B2C-8027-6B91-0F7BA6FF4C8E}"/>
                </a:ext>
              </a:extLst>
            </p:cNvPr>
            <p:cNvSpPr/>
            <p:nvPr/>
          </p:nvSpPr>
          <p:spPr>
            <a:xfrm>
              <a:off x="1589649" y="2956789"/>
              <a:ext cx="2685468" cy="61768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E43461-B6AB-EB7C-CD90-CCB45E81C61D}"/>
                </a:ext>
              </a:extLst>
            </p:cNvPr>
            <p:cNvSpPr txBox="1"/>
            <p:nvPr/>
          </p:nvSpPr>
          <p:spPr>
            <a:xfrm>
              <a:off x="279748" y="3096975"/>
              <a:ext cx="346316" cy="355033"/>
            </a:xfrm>
            <a:prstGeom prst="rect">
              <a:avLst/>
            </a:prstGeom>
            <a:noFill/>
          </p:spPr>
          <p:txBody>
            <a:bodyPr wrap="none" lIns="54000" tIns="35100" rIns="54000" rtlCol="0">
              <a:spAutoFit/>
            </a:bodyPr>
            <a:lstStyle/>
            <a:p>
              <a:pPr indent="-107156"/>
              <a:r>
                <a:rPr lang="ko-KR" altLang="en-US" sz="1200" b="1">
                  <a:solidFill>
                    <a:srgbClr val="7030A0"/>
                  </a:solidFill>
                  <a:sym typeface="Wingdings" panose="05000000000000000000" pitchFamily="2" charset="2"/>
                </a:rPr>
                <a:t>③</a:t>
              </a:r>
              <a:endParaRPr lang="ko-KR" altLang="en-US" sz="1200" kern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0163BC6-8E31-5E69-6DA5-83A2C968DCEC}"/>
                </a:ext>
              </a:extLst>
            </p:cNvPr>
            <p:cNvCxnSpPr>
              <a:stCxn id="13" idx="3"/>
              <a:endCxn id="11" idx="1"/>
            </p:cNvCxnSpPr>
            <p:nvPr/>
          </p:nvCxnSpPr>
          <p:spPr>
            <a:xfrm flipV="1">
              <a:off x="635249" y="4263736"/>
              <a:ext cx="388720" cy="8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80EDF9A-2780-8322-A05D-E38916BE9B2A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 flipV="1">
              <a:off x="626065" y="2714667"/>
              <a:ext cx="963584" cy="9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56D770E-2484-D1F9-5A66-8DB8ACAEB19B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 flipV="1">
              <a:off x="626064" y="3265630"/>
              <a:ext cx="963585" cy="8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DB1081E-057D-EF45-AF25-9EFB9798B48B}"/>
                </a:ext>
              </a:extLst>
            </p:cNvPr>
            <p:cNvSpPr/>
            <p:nvPr/>
          </p:nvSpPr>
          <p:spPr>
            <a:xfrm>
              <a:off x="4756825" y="4610911"/>
              <a:ext cx="1867711" cy="330740"/>
            </a:xfrm>
            <a:prstGeom prst="rect">
              <a:avLst/>
            </a:prstGeom>
            <a:solidFill>
              <a:srgbClr val="1E1E1E"/>
            </a:solidFill>
            <a:ln>
              <a:solidFill>
                <a:srgbClr val="1E1E1E"/>
              </a:solidFill>
            </a:ln>
            <a:effectLst/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r>
                <a:rPr lang="en-US" altLang="ko-KR" sz="1350" kern="100">
                  <a:latin typeface="D2Coding" panose="020B0609020101020101" pitchFamily="49" charset="-127"/>
                  <a:ea typeface="D2Coding" panose="020B0609020101020101" pitchFamily="49" charset="-127"/>
                </a:rPr>
                <a:t>`</a:t>
              </a:r>
              <a:endParaRPr lang="ko-KR" altLang="en-US" sz="1350" kern="1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EFA50A-34A8-52DD-4F9D-B0000B94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6208" y="2224425"/>
              <a:ext cx="6485714" cy="4076190"/>
            </a:xfrm>
            <a:prstGeom prst="rect">
              <a:avLst/>
            </a:prstGeom>
          </p:spPr>
        </p:pic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AB522B2E-B4C9-6267-D89D-07FBDD1CC368}"/>
                </a:ext>
              </a:extLst>
            </p:cNvPr>
            <p:cNvSpPr/>
            <p:nvPr/>
          </p:nvSpPr>
          <p:spPr>
            <a:xfrm>
              <a:off x="6361888" y="3616069"/>
              <a:ext cx="1031133" cy="29919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54000" bIns="54000" rtlCol="0" anchor="ctr">
              <a:noAutofit/>
            </a:bodyPr>
            <a:lstStyle/>
            <a:p>
              <a:pPr algn="just" defTabSz="200025"/>
              <a:endParaRPr lang="ko-KR" altLang="en-US" sz="13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86F8EE-9F02-9809-FCEC-0A0C527DBBAE}"/>
                </a:ext>
              </a:extLst>
            </p:cNvPr>
            <p:cNvSpPr txBox="1"/>
            <p:nvPr/>
          </p:nvSpPr>
          <p:spPr>
            <a:xfrm>
              <a:off x="11122321" y="3596147"/>
              <a:ext cx="302763" cy="355033"/>
            </a:xfrm>
            <a:prstGeom prst="rect">
              <a:avLst/>
            </a:prstGeom>
            <a:noFill/>
          </p:spPr>
          <p:txBody>
            <a:bodyPr wrap="square" lIns="54000" tIns="35100" rIns="54000" rtlCol="0">
              <a:spAutoFit/>
            </a:bodyPr>
            <a:lstStyle/>
            <a:p>
              <a:r>
                <a:rPr lang="ko-KR" altLang="en-US" sz="1200" b="1">
                  <a:solidFill>
                    <a:srgbClr val="7030A0"/>
                  </a:solidFill>
                </a:rPr>
                <a:t>④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4093F6B-C848-7A40-F886-FFABE4F48ADB}"/>
                </a:ext>
              </a:extLst>
            </p:cNvPr>
            <p:cNvCxnSpPr>
              <a:cxnSpLocks/>
              <a:stCxn id="9" idx="1"/>
              <a:endCxn id="6" idx="3"/>
            </p:cNvCxnSpPr>
            <p:nvPr/>
          </p:nvCxnSpPr>
          <p:spPr>
            <a:xfrm flipH="1" flipV="1">
              <a:off x="7393021" y="3765666"/>
              <a:ext cx="3729300" cy="7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961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04664"/>
            <a:ext cx="8784976" cy="754856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우리가 프로그래밍을 배워야 하는 이유</a:t>
            </a:r>
            <a:r>
              <a:rPr lang="en-US" altLang="ko-KR" sz="3500" dirty="0"/>
              <a:t> (2/3)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55564"/>
            <a:ext cx="7886700" cy="472576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비전공자에게 프로그래밍이 왜 필요한가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논리적 사고방식과 문제 해결능력 상승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상상력과 창의력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협동력과 커뮤니케이션 능력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b="1" u="sng" dirty="0">
                <a:uFillTx/>
              </a:rPr>
              <a:t>프로그래밍은 컴퓨터 전공</a:t>
            </a:r>
            <a:r>
              <a:rPr lang="en-US" altLang="ko-KR" sz="2400" b="1" u="sng" dirty="0">
                <a:uFillTx/>
              </a:rPr>
              <a:t>/</a:t>
            </a:r>
            <a:r>
              <a:rPr lang="ko-KR" altLang="en-US" sz="2400" b="1" u="sng" dirty="0">
                <a:uFillTx/>
              </a:rPr>
              <a:t>개발자만의 기술이 아니다</a:t>
            </a:r>
            <a:r>
              <a:rPr lang="en-US" altLang="ko-KR" sz="2400" b="1" u="sng" dirty="0">
                <a:uFillTx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uFillTx/>
              </a:rPr>
              <a:t>의학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생물학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물리학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수학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통계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경영 등등 많은 분야에서 널리 사용되고 있음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uFillTx/>
              </a:rPr>
              <a:t>데이터 분석</a:t>
            </a:r>
            <a:r>
              <a:rPr lang="en-US" altLang="ko-KR" dirty="0">
                <a:uFillTx/>
              </a:rPr>
              <a:t>/</a:t>
            </a:r>
            <a:r>
              <a:rPr lang="ko-KR" altLang="en-US" dirty="0">
                <a:uFillTx/>
              </a:rPr>
              <a:t>시각화의 목적으로 많은 사람들이 사용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9325C-5FC5-B101-C010-BA1E76C7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75009-4895-8C85-D468-38CE3B04E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https://colab.research.google.com/</a:t>
            </a:r>
            <a:endParaRPr lang="en-US" altLang="ko-KR"/>
          </a:p>
          <a:p>
            <a:pPr lvl="1"/>
            <a:r>
              <a:rPr lang="ko-KR" altLang="en-US"/>
              <a:t>설치가 필요없고 구글 계정으로 로그인 후 실행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079011-E96C-47A4-A6C2-2D0F6737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16" y="2366715"/>
            <a:ext cx="6162467" cy="3634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D852EF17-B5F2-B2CA-8DDC-D7C0DBE9CDB4}"/>
              </a:ext>
            </a:extLst>
          </p:cNvPr>
          <p:cNvSpPr/>
          <p:nvPr/>
        </p:nvSpPr>
        <p:spPr>
          <a:xfrm>
            <a:off x="6597089" y="2757625"/>
            <a:ext cx="920994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885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A51B8-2CAE-1B24-9E08-69355600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4E475-C22A-2302-6B36-16AF1D5E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새노트</a:t>
            </a:r>
            <a:r>
              <a:rPr lang="en-US" altLang="ko-KR"/>
              <a:t>]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0B3CF6-7201-5B06-6E52-5E0A6978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636912"/>
            <a:ext cx="5206700" cy="3495665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E2EDFEF9-CE7F-E254-3286-A76531906C33}"/>
              </a:ext>
            </a:extLst>
          </p:cNvPr>
          <p:cNvSpPr/>
          <p:nvPr/>
        </p:nvSpPr>
        <p:spPr>
          <a:xfrm>
            <a:off x="5364088" y="5866846"/>
            <a:ext cx="814388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65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AEFAF04-A279-A2A4-DA52-60ED889B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57" y="4062111"/>
            <a:ext cx="6907143" cy="18357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B2DF19-7A3C-F34E-4A62-7237EFF8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</a:t>
            </a:r>
            <a:r>
              <a:rPr lang="ko-KR" altLang="en-US"/>
              <a:t>에서 코딩하기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7AA88-18C0-C86A-A63D-4367ABFD4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print(“Hellow World~”) </a:t>
            </a:r>
            <a:r>
              <a:rPr lang="ko-KR" altLang="en-US"/>
              <a:t>입력</a:t>
            </a:r>
            <a:endParaRPr lang="en-US" altLang="ko-KR"/>
          </a:p>
          <a:p>
            <a:r>
              <a:rPr lang="ko-KR" altLang="en-US"/>
              <a:t>실행 </a:t>
            </a:r>
            <a:r>
              <a:rPr lang="en-US" altLang="ko-KR"/>
              <a:t>: &lt;Ctrl&gt;+&lt;Enter&gt; </a:t>
            </a:r>
            <a:r>
              <a:rPr lang="ko-KR" altLang="en-US"/>
              <a:t>또는 실행 버튼</a:t>
            </a:r>
            <a:endParaRPr lang="en-US" altLang="ko-KR"/>
          </a:p>
          <a:p>
            <a:r>
              <a:rPr lang="ko-KR" altLang="en-US"/>
              <a:t>저장 </a:t>
            </a:r>
            <a:r>
              <a:rPr lang="en-US" altLang="ko-KR"/>
              <a:t>: </a:t>
            </a:r>
            <a:r>
              <a:rPr lang="ko-KR" altLang="en-US"/>
              <a:t>파일 이름 입력</a:t>
            </a:r>
            <a:r>
              <a:rPr lang="en-US" altLang="ko-KR"/>
              <a:t>(</a:t>
            </a:r>
            <a:r>
              <a:rPr lang="ko-KR" altLang="en-US"/>
              <a:t>이름</a:t>
            </a:r>
            <a:r>
              <a:rPr lang="en-US" altLang="ko-KR"/>
              <a:t>.ipynb)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/>
              <a:t> </a:t>
            </a:r>
            <a:r>
              <a:rPr lang="en-US" altLang="ko-KR"/>
              <a:t>&lt;Ctrl&gt;+&lt;S&gt;</a:t>
            </a:r>
            <a:r>
              <a:rPr lang="ko-KR" altLang="en-US"/>
              <a:t> 또는 </a:t>
            </a:r>
            <a:r>
              <a:rPr lang="en-US" altLang="ko-KR"/>
              <a:t>[</a:t>
            </a:r>
            <a:r>
              <a:rPr lang="ko-KR" altLang="en-US"/>
              <a:t>파일</a:t>
            </a:r>
            <a:r>
              <a:rPr lang="en-US" altLang="ko-KR"/>
              <a:t>]-[</a:t>
            </a:r>
            <a:r>
              <a:rPr lang="ko-KR" altLang="en-US"/>
              <a:t>저장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F6D76175-7F44-9D5D-3A45-82DBE9A1306F}"/>
              </a:ext>
            </a:extLst>
          </p:cNvPr>
          <p:cNvSpPr/>
          <p:nvPr/>
        </p:nvSpPr>
        <p:spPr>
          <a:xfrm>
            <a:off x="1294448" y="4230053"/>
            <a:ext cx="360045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A55F7D5A-7066-B186-51D3-B92E1653B7E5}"/>
              </a:ext>
            </a:extLst>
          </p:cNvPr>
          <p:cNvSpPr/>
          <p:nvPr/>
        </p:nvSpPr>
        <p:spPr>
          <a:xfrm>
            <a:off x="1403648" y="4046210"/>
            <a:ext cx="977265" cy="2657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54000" bIns="54000" rtlCol="0" anchor="ctr">
            <a:noAutofit/>
          </a:bodyPr>
          <a:lstStyle/>
          <a:p>
            <a:pPr algn="just" defTabSz="200025"/>
            <a:endParaRPr lang="ko-KR" altLang="en-US" sz="1350" kern="100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498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기타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담당교수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최하정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 tresa1018@knu.ac.kr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 질의응답</a:t>
            </a:r>
            <a:r>
              <a:rPr lang="en-US" altLang="ko-KR" dirty="0"/>
              <a:t>: </a:t>
            </a:r>
            <a:r>
              <a:rPr lang="ko-KR" altLang="en-US" dirty="0"/>
              <a:t>수업시간내 </a:t>
            </a:r>
            <a:r>
              <a:rPr lang="en-US" altLang="ko-KR" dirty="0"/>
              <a:t>, </a:t>
            </a:r>
            <a:r>
              <a:rPr lang="ko-KR" altLang="en-US" dirty="0"/>
              <a:t>혹은 메일로 연락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튜터가</a:t>
            </a:r>
            <a:r>
              <a:rPr lang="ko-KR" altLang="en-US" dirty="0"/>
              <a:t> 정해진 후 </a:t>
            </a:r>
            <a:r>
              <a:rPr lang="ko-KR" altLang="en-US" dirty="0" err="1"/>
              <a:t>튜터와</a:t>
            </a:r>
            <a:r>
              <a:rPr lang="ko-KR" altLang="en-US" dirty="0"/>
              <a:t> 상담가능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928992" cy="754856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우리가 프로그래밍을 배워야 하는 이유</a:t>
            </a:r>
            <a:r>
              <a:rPr lang="en-US" altLang="ko-KR" sz="3500" dirty="0"/>
              <a:t> (3/3)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55564"/>
            <a:ext cx="7886700" cy="472576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일상</a:t>
            </a:r>
            <a:r>
              <a:rPr lang="en-US" altLang="ko-KR" dirty="0"/>
              <a:t>/</a:t>
            </a:r>
            <a:r>
              <a:rPr lang="ko-KR" altLang="en-US" dirty="0"/>
              <a:t>학교 생활에서도 충분히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“</a:t>
            </a:r>
            <a:r>
              <a:rPr lang="ko-KR" altLang="en-US" sz="2400" dirty="0"/>
              <a:t>디즈니와 관련된 기사들 중 최근 </a:t>
            </a:r>
            <a:r>
              <a:rPr lang="en-US" altLang="ko-KR" sz="2400" dirty="0"/>
              <a:t>1</a:t>
            </a:r>
            <a:r>
              <a:rPr lang="ko-KR" altLang="en-US" sz="2400" dirty="0"/>
              <a:t>년 동안 사람들에게 가장 많은 관심을 받았던 기사들 목록을 </a:t>
            </a:r>
            <a:r>
              <a:rPr lang="ko-KR" altLang="en-US" sz="2400" dirty="0" err="1"/>
              <a:t>조사하시오</a:t>
            </a:r>
            <a:r>
              <a:rPr lang="en-US" altLang="ko-KR" sz="2400" dirty="0"/>
              <a:t>.”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“</a:t>
            </a:r>
            <a:r>
              <a:rPr lang="ko-KR" altLang="en-US" sz="2400" dirty="0"/>
              <a:t>우리나라에서 </a:t>
            </a:r>
            <a:r>
              <a:rPr lang="en-US" altLang="ko-KR" sz="2400" dirty="0"/>
              <a:t>10</a:t>
            </a:r>
            <a:r>
              <a:rPr lang="ko-KR" altLang="en-US" sz="2400" dirty="0"/>
              <a:t>년간 발간된 문학 서적의 종류와 분야를 분석하고 각 분야 별로 출판된 서적 </a:t>
            </a:r>
            <a:r>
              <a:rPr lang="en-US" altLang="ko-KR" sz="2400" dirty="0"/>
              <a:t>10</a:t>
            </a:r>
            <a:r>
              <a:rPr lang="ko-KR" altLang="en-US" sz="2400" dirty="0"/>
              <a:t>개씩 </a:t>
            </a:r>
            <a:r>
              <a:rPr lang="ko-KR" altLang="en-US" sz="2400" dirty="0" err="1"/>
              <a:t>조사하시오</a:t>
            </a:r>
            <a:r>
              <a:rPr lang="en-US" altLang="ko-KR" sz="2400" dirty="0"/>
              <a:t>.”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“</a:t>
            </a:r>
            <a:r>
              <a:rPr lang="ko-KR" altLang="en-US" sz="2400" dirty="0"/>
              <a:t>다음은 한 음식점에서 제공한 재료 구입 및 매출 데이터이다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이용하여 </a:t>
            </a:r>
            <a:r>
              <a:rPr lang="en-US" altLang="ko-KR" sz="2400" dirty="0"/>
              <a:t>1</a:t>
            </a:r>
            <a:r>
              <a:rPr lang="ko-KR" altLang="en-US" sz="2400" dirty="0"/>
              <a:t>년</a:t>
            </a:r>
            <a:r>
              <a:rPr lang="en-US" altLang="ko-KR" sz="2400" dirty="0"/>
              <a:t>, 1</a:t>
            </a:r>
            <a:r>
              <a:rPr lang="ko-KR" altLang="en-US" sz="2400" dirty="0"/>
              <a:t>달</a:t>
            </a:r>
            <a:r>
              <a:rPr lang="en-US" altLang="ko-KR" sz="2400" dirty="0"/>
              <a:t>, 1</a:t>
            </a:r>
            <a:r>
              <a:rPr lang="ko-KR" altLang="en-US" sz="2400" dirty="0"/>
              <a:t>주일 단위로 매출 및 수익을 </a:t>
            </a:r>
            <a:r>
              <a:rPr lang="ko-KR" altLang="en-US" sz="2400" dirty="0" err="1"/>
              <a:t>분석하시오</a:t>
            </a:r>
            <a:r>
              <a:rPr lang="en-US" altLang="ko-KR" sz="2400" dirty="0"/>
              <a:t>”</a:t>
            </a:r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9512" y="271001"/>
            <a:ext cx="8444618" cy="994172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500" spc="-113" dirty="0"/>
              <a:t>프로그래밍을 꼭 알아야 하나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36627" y="1868048"/>
            <a:ext cx="8187503" cy="45852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/>
              <a:t>자연과학이나 공학 분야의 학문과 직업에 종사하는 사람들뿐만 아니라 인문사회계열 역시 이제 컴퓨터 소프트웨어의 활용과 맞춤형 소프트웨어 개발 능력이 필수적인 시대로 바뀌고 있음</a:t>
            </a:r>
            <a:r>
              <a:rPr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지루하고 반복적인 작업은 컴퓨터에게 맡기고 사람은 더욱 창의적인 일에 집중하는 것이 생산성을 높일 수 있음</a:t>
            </a:r>
            <a:r>
              <a:rPr lang="en-US" altLang="ko-KR" sz="2200" dirty="0"/>
              <a:t>.</a:t>
            </a:r>
          </a:p>
          <a:p>
            <a:endParaRPr lang="en-US" altLang="ko-KR" sz="2100" dirty="0"/>
          </a:p>
        </p:txBody>
      </p:sp>
      <p:pic>
        <p:nvPicPr>
          <p:cNvPr id="3074" name="Picture 2" descr="https://lh5.googleusercontent.com/Qs5bwRCO9KeoFcaHZXyBAkqI_KPhydY8TBOFF_Ds9egfQnTRk9sDF5bPmemlCMqYRzlFiIFRtmWoDfW3WM1zb7GR28n-QPI0SBrywbJUYmPyicD1z_i8MJV7rHalO9N97JcqQZG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660" y="4297765"/>
            <a:ext cx="1739395" cy="215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93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29179-2436-4709-A149-16565D9C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55448"/>
            <a:ext cx="8507288" cy="1252728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97973-2DD4-45E3-BFC8-DA432BC0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>
                <a:latin typeface="+mn-ea"/>
              </a:rPr>
              <a:t>코딩</a:t>
            </a:r>
            <a:r>
              <a:rPr lang="en-US" altLang="ko-KR" sz="3000" dirty="0">
                <a:latin typeface="+mn-ea"/>
              </a:rPr>
              <a:t>(</a:t>
            </a:r>
            <a:r>
              <a:rPr lang="ko-KR" altLang="en-US" sz="3000" dirty="0">
                <a:latin typeface="+mn-ea"/>
              </a:rPr>
              <a:t>프로그래밍</a:t>
            </a:r>
            <a:r>
              <a:rPr lang="en-US" altLang="ko-KR" sz="3000" dirty="0">
                <a:latin typeface="+mn-ea"/>
              </a:rPr>
              <a:t>)</a:t>
            </a:r>
            <a:r>
              <a:rPr lang="ko-KR" altLang="en-US" sz="3000" dirty="0">
                <a:latin typeface="+mn-ea"/>
              </a:rPr>
              <a:t>을 한다는 것은</a:t>
            </a:r>
            <a:r>
              <a:rPr lang="en-US" altLang="ko-KR" sz="3000" dirty="0">
                <a:latin typeface="+mn-ea"/>
              </a:rPr>
              <a:t>?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일종의 논리적 언어를 배우는 것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+mn-ea"/>
              </a:rPr>
              <a:t>창의력</a:t>
            </a:r>
            <a:r>
              <a:rPr lang="en-US" altLang="ko-KR" sz="2400" dirty="0">
                <a:solidFill>
                  <a:srgbClr val="C00000"/>
                </a:solidFill>
                <a:latin typeface="+mn-ea"/>
              </a:rPr>
              <a:t>/</a:t>
            </a:r>
            <a:r>
              <a:rPr lang="ko-KR" altLang="en-US" sz="2400" dirty="0" err="1">
                <a:solidFill>
                  <a:srgbClr val="C00000"/>
                </a:solidFill>
                <a:latin typeface="+mn-ea"/>
              </a:rPr>
              <a:t>문제해결력</a:t>
            </a:r>
            <a:r>
              <a:rPr lang="ko-KR" altLang="en-US" sz="2400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이 자연스럽게 증진</a:t>
            </a:r>
            <a:endParaRPr lang="en-US" altLang="ko-KR" sz="2400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C00000"/>
                </a:solidFill>
                <a:latin typeface="+mn-ea"/>
              </a:rPr>
              <a:t>컴퓨터에 일을 시키고 </a:t>
            </a:r>
            <a:r>
              <a:rPr lang="ko-KR" altLang="en-US" sz="2400" dirty="0">
                <a:latin typeface="+mn-ea"/>
              </a:rPr>
              <a:t>정보를 주고 받는 방법에 대해 </a:t>
            </a:r>
            <a:r>
              <a:rPr lang="ko-KR" altLang="en-US" sz="2400" dirty="0" err="1">
                <a:latin typeface="+mn-ea"/>
              </a:rPr>
              <a:t>알아나가는</a:t>
            </a:r>
            <a:r>
              <a:rPr lang="ko-KR" altLang="en-US" sz="2400" dirty="0">
                <a:latin typeface="+mn-ea"/>
              </a:rPr>
              <a:t> 과정</a:t>
            </a:r>
            <a:endParaRPr lang="en-US" altLang="ko-KR" sz="2400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ko-KR" sz="2400" dirty="0">
              <a:latin typeface="+mn-ea"/>
            </a:endParaRPr>
          </a:p>
          <a:p>
            <a:r>
              <a:rPr lang="ko-KR" altLang="en-US" sz="3000" dirty="0">
                <a:latin typeface="+mn-ea"/>
              </a:rPr>
              <a:t>코딩 책은 어렵고 지루하다</a:t>
            </a:r>
            <a:r>
              <a:rPr lang="en-US" altLang="ko-KR" sz="3000" dirty="0">
                <a:latin typeface="+mn-ea"/>
              </a:rPr>
              <a:t>?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처음 배울 때는 그렇다</a:t>
            </a:r>
            <a:r>
              <a:rPr lang="en-US" altLang="ko-KR" sz="2400" dirty="0">
                <a:latin typeface="+mn-ea"/>
              </a:rPr>
              <a:t>. </a:t>
            </a:r>
            <a:r>
              <a:rPr lang="ko-KR" altLang="en-US" sz="2400" dirty="0">
                <a:latin typeface="+mn-ea"/>
              </a:rPr>
              <a:t>모든 학문이 그렇다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400" dirty="0" err="1">
                <a:latin typeface="+mn-ea"/>
              </a:rPr>
              <a:t>파이썬은</a:t>
            </a:r>
            <a:r>
              <a:rPr lang="ko-KR" altLang="en-US" sz="2400" dirty="0">
                <a:latin typeface="+mn-ea"/>
              </a:rPr>
              <a:t> 다른 언어보다 손쉽게 코딩을 할 수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53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51520" y="279949"/>
            <a:ext cx="8293194" cy="72944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500" spc="-113" dirty="0"/>
              <a:t>파이썬 밖에 없을까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78248" y="1611924"/>
            <a:ext cx="8187503" cy="385445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프로그래밍 언어도 많은 종류가 있고 프로그래머들은 각자에게 맞는 언어를 골라 사용</a:t>
            </a:r>
            <a:r>
              <a:rPr lang="en-US" altLang="ko-KR" sz="2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대표적인 언어는 </a:t>
            </a:r>
            <a:r>
              <a:rPr lang="en-US" altLang="ko-KR" sz="2000" dirty="0"/>
              <a:t>'</a:t>
            </a:r>
            <a:r>
              <a:rPr lang="ko-KR" altLang="en-US" sz="2000" dirty="0"/>
              <a:t>파이썬</a:t>
            </a:r>
            <a:r>
              <a:rPr lang="en-US" altLang="ko-KR" sz="2000" dirty="0"/>
              <a:t>', '</a:t>
            </a:r>
            <a:r>
              <a:rPr lang="ko-KR" altLang="en-US" sz="2000" dirty="0"/>
              <a:t>자바</a:t>
            </a:r>
            <a:r>
              <a:rPr lang="en-US" altLang="ko-KR" sz="2000" dirty="0"/>
              <a:t>', 'C', 'C++', 'JavaScript＇ </a:t>
            </a:r>
            <a:r>
              <a:rPr lang="ko-KR" altLang="en-US" sz="2000" dirty="0"/>
              <a:t>등 </a:t>
            </a:r>
            <a:r>
              <a:rPr lang="en-US" altLang="ko-KR" sz="2000" dirty="0"/>
              <a:t>,</a:t>
            </a:r>
            <a:r>
              <a:rPr lang="ko-KR" altLang="en-US" sz="2000" dirty="0"/>
              <a:t> 고유한 문법 체계를 가짐</a:t>
            </a:r>
            <a:r>
              <a:rPr lang="en-US" altLang="ko-KR" sz="2000" dirty="0"/>
              <a:t>.</a:t>
            </a:r>
          </a:p>
        </p:txBody>
      </p:sp>
      <p:pic>
        <p:nvPicPr>
          <p:cNvPr id="6" name="Picture 2" descr="https://lh3.googleusercontent.com/hWjehyBJo_kZgKGWryTrI0ig8pAxrSNcGwPC-AXGN9jl-sIqc0wn8jeFhuHOnOcVLiLgJzBz7FzOB8GZ1qpZHElv00xZ-hhapEqBOri1YqkyQp-tkXGybFqC4gyhlyi9HEV75wJV">
            <a:extLst>
              <a:ext uri="{FF2B5EF4-FFF2-40B4-BE49-F238E27FC236}">
                <a16:creationId xmlns:a16="http://schemas.microsoft.com/office/drawing/2014/main" id="{4B6239A4-A38C-EA4E-BB09-23E51C707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48" y="3645023"/>
            <a:ext cx="4973520" cy="293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26181" y="5674626"/>
            <a:ext cx="220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2019</a:t>
            </a:r>
            <a:r>
              <a:rPr lang="ko-KR" altLang="en-US" sz="900" dirty="0">
                <a:solidFill>
                  <a:schemeClr val="bg1"/>
                </a:solidFill>
              </a:rPr>
              <a:t>년  가장 </a:t>
            </a:r>
            <a:r>
              <a:rPr lang="ko-KR" altLang="en-US" sz="900" dirty="0" err="1">
                <a:solidFill>
                  <a:schemeClr val="bg1"/>
                </a:solidFill>
              </a:rPr>
              <a:t>트렌디한</a:t>
            </a:r>
            <a:r>
              <a:rPr lang="ko-KR" altLang="en-US" sz="900" dirty="0">
                <a:solidFill>
                  <a:schemeClr val="bg1"/>
                </a:solidFill>
              </a:rPr>
              <a:t> 프로그래밍 언어</a:t>
            </a:r>
          </a:p>
        </p:txBody>
      </p:sp>
      <p:pic>
        <p:nvPicPr>
          <p:cNvPr id="2050" name="Picture 2" descr="https://openclipart.org/image/800px/86029">
            <a:extLst>
              <a:ext uri="{FF2B5EF4-FFF2-40B4-BE49-F238E27FC236}">
                <a16:creationId xmlns:a16="http://schemas.microsoft.com/office/drawing/2014/main" id="{4BE84130-F1C7-43F9-81B3-9EADB800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626" y="4210685"/>
            <a:ext cx="2402267" cy="18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0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51520" y="279949"/>
            <a:ext cx="8293194" cy="72944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500" spc="-113" dirty="0"/>
              <a:t>파이썬 밖에 없을까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26181" y="5674626"/>
            <a:ext cx="220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2019</a:t>
            </a:r>
            <a:r>
              <a:rPr lang="ko-KR" altLang="en-US" sz="900" dirty="0">
                <a:solidFill>
                  <a:schemeClr val="bg1"/>
                </a:solidFill>
              </a:rPr>
              <a:t>년  가장 </a:t>
            </a:r>
            <a:r>
              <a:rPr lang="ko-KR" altLang="en-US" sz="900" dirty="0" err="1">
                <a:solidFill>
                  <a:schemeClr val="bg1"/>
                </a:solidFill>
              </a:rPr>
              <a:t>트렌디한</a:t>
            </a:r>
            <a:r>
              <a:rPr lang="ko-KR" altLang="en-US" sz="900" dirty="0">
                <a:solidFill>
                  <a:schemeClr val="bg1"/>
                </a:solidFill>
              </a:rPr>
              <a:t> 프로그래밍 언어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6D3A98-2E78-AD77-7ED8-EAEC20F05695}"/>
              </a:ext>
            </a:extLst>
          </p:cNvPr>
          <p:cNvGrpSpPr/>
          <p:nvPr/>
        </p:nvGrpSpPr>
        <p:grpSpPr>
          <a:xfrm>
            <a:off x="486762" y="1419089"/>
            <a:ext cx="7848872" cy="4523514"/>
            <a:chOff x="1016810" y="602232"/>
            <a:chExt cx="10365883" cy="54157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353083-8A14-003C-3CDB-D1016D6E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810" y="1125750"/>
              <a:ext cx="10351294" cy="48922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6A9AED-ADD2-7B89-1567-CB3A75B1C907}"/>
                </a:ext>
              </a:extLst>
            </p:cNvPr>
            <p:cNvSpPr txBox="1"/>
            <p:nvPr/>
          </p:nvSpPr>
          <p:spPr>
            <a:xfrm>
              <a:off x="7762791" y="602232"/>
              <a:ext cx="3619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altLang="ko-KR"/>
                <a:t>TIOBE Index for November 2022</a:t>
              </a:r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E16A6F8-961C-0C33-DBEC-89846113744B}"/>
              </a:ext>
            </a:extLst>
          </p:cNvPr>
          <p:cNvGrpSpPr/>
          <p:nvPr/>
        </p:nvGrpSpPr>
        <p:grpSpPr>
          <a:xfrm>
            <a:off x="-9127" y="3520154"/>
            <a:ext cx="9122632" cy="3275498"/>
            <a:chOff x="371904" y="2989349"/>
            <a:chExt cx="12048119" cy="39216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5C7A8AA-55B3-7138-A073-C0275A12C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904" y="2989349"/>
              <a:ext cx="11448191" cy="32540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D7EC8E-20C8-89DA-7B58-D8D597B69818}"/>
                </a:ext>
              </a:extLst>
            </p:cNvPr>
            <p:cNvSpPr txBox="1"/>
            <p:nvPr/>
          </p:nvSpPr>
          <p:spPr>
            <a:xfrm>
              <a:off x="7777378" y="6468768"/>
              <a:ext cx="4642645" cy="4421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err="1"/>
                <a:t>출처：tiobe.com</a:t>
              </a:r>
              <a:r>
                <a:rPr lang="ko-KR" altLang="en-US" dirty="0"/>
                <a:t>/</a:t>
              </a:r>
              <a:r>
                <a:rPr lang="ko-KR" altLang="en-US" dirty="0" err="1"/>
                <a:t>tiobe-index</a:t>
              </a:r>
              <a:r>
                <a:rPr lang="ko-KR" altLang="en-US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64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0078D-AA23-4F30-9128-EC5CE2F1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271929"/>
            <a:ext cx="5815824" cy="207912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47757" y="1126674"/>
            <a:ext cx="182745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99297" y="1546509"/>
            <a:ext cx="8187503" cy="37649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err="1"/>
              <a:t>파이썬은</a:t>
            </a:r>
            <a:r>
              <a:rPr lang="ko-KR" altLang="en-US" sz="1800" dirty="0"/>
              <a:t> 무엇보다도 초보자의 프로그래밍 입문에 적합한 언어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프로그래머가 한 줄의 문장을 입력하고 </a:t>
            </a:r>
            <a:r>
              <a:rPr lang="ko-KR" altLang="en-US" sz="1800" dirty="0" err="1"/>
              <a:t>엔터키를</a:t>
            </a:r>
            <a:r>
              <a:rPr lang="ko-KR" altLang="en-US" sz="1800" dirty="0"/>
              <a:t> 치면 명령 해석기인 </a:t>
            </a:r>
            <a:r>
              <a:rPr lang="ko-KR" altLang="en-US" sz="1800" b="1" dirty="0">
                <a:solidFill>
                  <a:srgbClr val="4472C4"/>
                </a:solidFill>
              </a:rPr>
              <a:t>인터프리터</a:t>
            </a:r>
            <a:r>
              <a:rPr lang="en-US" altLang="ko-KR" sz="1800" b="1" baseline="30000" dirty="0">
                <a:solidFill>
                  <a:srgbClr val="4472C4"/>
                </a:solidFill>
              </a:rPr>
              <a:t>interpreter</a:t>
            </a:r>
            <a:r>
              <a:rPr lang="ko-KR" altLang="en-US" sz="1800" dirty="0"/>
              <a:t>가 이것을 바로 실행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파이썬 프로그래머는 자신이 작성한 문장의 결과를 입력 즉시 볼 수 있기 때문에 입문자도 간편하게 프로그램의 실행을 살펴볼 수 있음</a:t>
            </a:r>
            <a:r>
              <a:rPr lang="en-US" altLang="ko-KR" sz="18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BE04433-5CA6-4336-9422-148A2197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55448"/>
            <a:ext cx="8579296" cy="125272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59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모듈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164</TotalTime>
  <Words>1180</Words>
  <Application>Microsoft Office PowerPoint</Application>
  <PresentationFormat>화면 슬라이드 쇼(4:3)</PresentationFormat>
  <Paragraphs>161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D2Coding</vt:lpstr>
      <vt:lpstr>HY견고딕</vt:lpstr>
      <vt:lpstr>맑은 고딕</vt:lpstr>
      <vt:lpstr>함초롬바탕</vt:lpstr>
      <vt:lpstr>Arial</vt:lpstr>
      <vt:lpstr>Arial Narrow</vt:lpstr>
      <vt:lpstr>Corbel</vt:lpstr>
      <vt:lpstr>Roboto</vt:lpstr>
      <vt:lpstr>Wingdings</vt:lpstr>
      <vt:lpstr>Wingdings 2</vt:lpstr>
      <vt:lpstr>Wingdings 3</vt:lpstr>
      <vt:lpstr>모듈</vt:lpstr>
      <vt:lpstr>강의개요</vt:lpstr>
      <vt:lpstr>우리가 프로그래밍을 배워야 하는 이유 (1/3)</vt:lpstr>
      <vt:lpstr>우리가 프로그래밍을 배워야 하는 이유 (2/3)</vt:lpstr>
      <vt:lpstr>우리가 프로그래밍을 배워야 하는 이유 (3/3)</vt:lpstr>
      <vt:lpstr>프로그래밍을 꼭 알아야 하나</vt:lpstr>
      <vt:lpstr>프로그래밍</vt:lpstr>
      <vt:lpstr>파이썬 밖에 없을까</vt:lpstr>
      <vt:lpstr>파이썬 밖에 없을까</vt:lpstr>
      <vt:lpstr>PowerPoint 프레젠테이션</vt:lpstr>
      <vt:lpstr>PowerPoint 프레젠테이션</vt:lpstr>
      <vt:lpstr>PowerPoint 프레젠테이션</vt:lpstr>
      <vt:lpstr>교과 개요</vt:lpstr>
      <vt:lpstr>교과정보</vt:lpstr>
      <vt:lpstr>교재</vt:lpstr>
      <vt:lpstr>강의 일정</vt:lpstr>
      <vt:lpstr>수업 평가</vt:lpstr>
      <vt:lpstr>실습환경</vt:lpstr>
      <vt:lpstr>설치(파이썬)</vt:lpstr>
      <vt:lpstr>파이썬 IDLE 설치하기</vt:lpstr>
      <vt:lpstr>파이썬 IDLE 설치하기</vt:lpstr>
      <vt:lpstr>파이썬 IDLE 설치하기</vt:lpstr>
      <vt:lpstr>IDLE에서 파이썬 실행하기</vt:lpstr>
      <vt:lpstr>IDLE에서 파이썬 실행하기</vt:lpstr>
      <vt:lpstr>IDLE에서 파이썬 실행하기</vt:lpstr>
      <vt:lpstr>설치(파이참)</vt:lpstr>
      <vt:lpstr>VSCode 설치하기</vt:lpstr>
      <vt:lpstr>VSCode 설치하기</vt:lpstr>
      <vt:lpstr>VSCode에서 코딩하기</vt:lpstr>
      <vt:lpstr>VSCode에서 코딩하기</vt:lpstr>
      <vt:lpstr>Colab에서 코딩하기</vt:lpstr>
      <vt:lpstr>Colab에서 코딩하기</vt:lpstr>
      <vt:lpstr>Colab에서 코딩하기</vt:lpstr>
      <vt:lpstr>기타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강의개요</dc:title>
  <dc:creator>Windows User</dc:creator>
  <cp:lastModifiedBy>하정 최</cp:lastModifiedBy>
  <cp:revision>24</cp:revision>
  <dcterms:created xsi:type="dcterms:W3CDTF">2020-08-27T11:51:45Z</dcterms:created>
  <dcterms:modified xsi:type="dcterms:W3CDTF">2024-09-02T12:36:41Z</dcterms:modified>
</cp:coreProperties>
</file>